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sldIdLst>
    <p:sldId id="256" r:id="rId5"/>
    <p:sldId id="257" r:id="rId6"/>
    <p:sldId id="275" r:id="rId7"/>
    <p:sldId id="279" r:id="rId8"/>
    <p:sldId id="278" r:id="rId9"/>
    <p:sldId id="281" r:id="rId10"/>
    <p:sldId id="287" r:id="rId11"/>
    <p:sldId id="298" r:id="rId12"/>
    <p:sldId id="268" r:id="rId1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342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77"/>
  </p:normalViewPr>
  <p:slideViewPr>
    <p:cSldViewPr snapToGrid="0" snapToObjects="1">
      <p:cViewPr varScale="1">
        <p:scale>
          <a:sx n="85" d="100"/>
          <a:sy n="85" d="100"/>
        </p:scale>
        <p:origin x="786" y="78"/>
      </p:cViewPr>
      <p:guideLst>
        <p:guide orient="horz" pos="91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42ADE8-22E0-4C8A-8793-0DEC51AB1CB2}" type="datetimeFigureOut">
              <a:rPr lang="it-IT" smtClean="0"/>
              <a:t>06/04/2021</a:t>
            </a:fld>
            <a:endParaRPr lang="it-IT" dirty="0"/>
          </a:p>
        </p:txBody>
      </p:sp>
      <p:sp>
        <p:nvSpPr>
          <p:cNvPr id="4" name="Segnaposto immagine diapositiva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it-IT"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DAD629-2F34-4D65-B9C1-7B1D033FFA7B}" type="slidenum">
              <a:rPr lang="it-IT" smtClean="0"/>
              <a:t>‹N›</a:t>
            </a:fld>
            <a:endParaRPr lang="it-IT" dirty="0"/>
          </a:p>
        </p:txBody>
      </p:sp>
    </p:spTree>
    <p:extLst>
      <p:ext uri="{BB962C8B-B14F-4D97-AF65-F5344CB8AC3E}">
        <p14:creationId xmlns:p14="http://schemas.microsoft.com/office/powerpoint/2010/main" val="1812786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spTree>
    <p:extLst>
      <p:ext uri="{BB962C8B-B14F-4D97-AF65-F5344CB8AC3E}">
        <p14:creationId xmlns:p14="http://schemas.microsoft.com/office/powerpoint/2010/main" val="15002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sto">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atin typeface="Garamond" panose="02020404030301010803" pitchFamily="18" charset="0"/>
              </a:defRPr>
            </a:lvl1pPr>
          </a:lstStyle>
          <a:p>
            <a:fld id="{CD66DEE4-F176-40A7-A87A-54AB7DB44C17}" type="datetime1">
              <a:rPr lang="it-IT" smtClean="0"/>
              <a:t>06/04/2021</a:t>
            </a:fld>
            <a:endParaRPr lang="it-IT" dirty="0">
              <a:latin typeface="Garamond" panose="02020404030301010803" pitchFamily="18" charset="0"/>
            </a:endParaRPr>
          </a:p>
        </p:txBody>
      </p:sp>
      <p:sp>
        <p:nvSpPr>
          <p:cNvPr id="5" name="Footer Placeholder 4"/>
          <p:cNvSpPr>
            <a:spLocks noGrp="1"/>
          </p:cNvSpPr>
          <p:nvPr>
            <p:ph type="ftr" sz="quarter" idx="11"/>
          </p:nvPr>
        </p:nvSpPr>
        <p:spPr/>
        <p:txBody>
          <a:bodyPr/>
          <a:lstStyle>
            <a:lvl1pPr>
              <a:defRPr>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‹N›</a:t>
            </a:fld>
            <a:endParaRPr lang="it-IT" dirty="0">
              <a:latin typeface="Garamond" panose="02020404030301010803" pitchFamily="18" charset="0"/>
            </a:endParaRPr>
          </a:p>
        </p:txBody>
      </p:sp>
      <p:cxnSp>
        <p:nvCxnSpPr>
          <p:cNvPr id="8" name="Connettore 1 7">
            <a:extLst>
              <a:ext uri="{FF2B5EF4-FFF2-40B4-BE49-F238E27FC236}">
                <a16:creationId xmlns:a16="http://schemas.microsoft.com/office/drawing/2014/main" id="{22F75D50-936F-8E48-BDC0-00A16D42FC71}"/>
              </a:ext>
            </a:extLst>
          </p:cNvPr>
          <p:cNvCxnSpPr/>
          <p:nvPr userDrawn="1"/>
        </p:nvCxnSpPr>
        <p:spPr>
          <a:xfrm>
            <a:off x="681038" y="6221505"/>
            <a:ext cx="8543925"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Immagine 8">
            <a:extLst>
              <a:ext uri="{FF2B5EF4-FFF2-40B4-BE49-F238E27FC236}">
                <a16:creationId xmlns:a16="http://schemas.microsoft.com/office/drawing/2014/main" id="{AE931C35-D28E-7846-84E1-64DF764AC03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858105" y="302999"/>
            <a:ext cx="2189789" cy="973354"/>
          </a:xfrm>
          <a:prstGeom prst="rect">
            <a:avLst/>
          </a:prstGeom>
        </p:spPr>
      </p:pic>
    </p:spTree>
    <p:extLst>
      <p:ext uri="{BB962C8B-B14F-4D97-AF65-F5344CB8AC3E}">
        <p14:creationId xmlns:p14="http://schemas.microsoft.com/office/powerpoint/2010/main" val="1480925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pertura interna">
    <p:spTree>
      <p:nvGrpSpPr>
        <p:cNvPr id="1" name=""/>
        <p:cNvGrpSpPr/>
        <p:nvPr/>
      </p:nvGrpSpPr>
      <p:grpSpPr>
        <a:xfrm>
          <a:off x="0" y="0"/>
          <a:ext cx="0" cy="0"/>
          <a:chOff x="0" y="0"/>
          <a:chExt cx="0" cy="0"/>
        </a:xfrm>
      </p:grpSpPr>
      <p:pic>
        <p:nvPicPr>
          <p:cNvPr id="7" name="Immagine 6" descr="Immagine che contiene testo&#10;&#10;Descrizione generata automaticamente">
            <a:extLst>
              <a:ext uri="{FF2B5EF4-FFF2-40B4-BE49-F238E27FC236}">
                <a16:creationId xmlns:a16="http://schemas.microsoft.com/office/drawing/2014/main" id="{3B305E9B-7C93-B740-937B-A2E3BC436C7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06000" cy="6858000"/>
          </a:xfrm>
          <a:prstGeom prst="rect">
            <a:avLst/>
          </a:prstGeom>
        </p:spPr>
      </p:pic>
      <p:sp>
        <p:nvSpPr>
          <p:cNvPr id="4" name="Date Placeholder 3"/>
          <p:cNvSpPr>
            <a:spLocks noGrp="1"/>
          </p:cNvSpPr>
          <p:nvPr>
            <p:ph type="dt" sz="half" idx="10"/>
          </p:nvPr>
        </p:nvSpPr>
        <p:spPr/>
        <p:txBody>
          <a:bodyPr/>
          <a:lstStyle>
            <a:lvl1pPr>
              <a:defRPr>
                <a:solidFill>
                  <a:schemeClr val="bg1"/>
                </a:solidFill>
                <a:latin typeface="Garamond" panose="02020404030301010803" pitchFamily="18" charset="0"/>
              </a:defRPr>
            </a:lvl1pPr>
          </a:lstStyle>
          <a:p>
            <a:fld id="{1E5F8242-0BAD-4486-8B3E-8DAF5998033A}" type="datetime1">
              <a:rPr lang="it-IT" smtClean="0"/>
              <a:t>06/04/2021</a:t>
            </a:fld>
            <a:endParaRPr lang="it-IT" dirty="0"/>
          </a:p>
        </p:txBody>
      </p:sp>
      <p:sp>
        <p:nvSpPr>
          <p:cNvPr id="5" name="Footer Placeholder 4"/>
          <p:cNvSpPr>
            <a:spLocks noGrp="1"/>
          </p:cNvSpPr>
          <p:nvPr>
            <p:ph type="ftr" sz="quarter" idx="11"/>
          </p:nvPr>
        </p:nvSpPr>
        <p:spPr/>
        <p:txBody>
          <a:bodyPr/>
          <a:lstStyle>
            <a:lvl1pPr>
              <a:defRPr>
                <a:solidFill>
                  <a:schemeClr val="bg1"/>
                </a:solidFill>
                <a:latin typeface="Garamond" panose="02020404030301010803" pitchFamily="18" charset="0"/>
              </a:defRPr>
            </a:lvl1pPr>
          </a:lstStyle>
          <a:p>
            <a:r>
              <a:rPr lang="it-IT" dirty="0"/>
              <a:t>Percorso didattico: </a:t>
            </a:r>
            <a:r>
              <a:rPr lang="it-IT" b="1" dirty="0"/>
              <a:t>CITTADINANZA</a:t>
            </a:r>
          </a:p>
        </p:txBody>
      </p:sp>
      <p:sp>
        <p:nvSpPr>
          <p:cNvPr id="6" name="Slide Number Placeholder 5"/>
          <p:cNvSpPr>
            <a:spLocks noGrp="1"/>
          </p:cNvSpPr>
          <p:nvPr>
            <p:ph type="sldNum" sz="quarter" idx="12"/>
          </p:nvPr>
        </p:nvSpPr>
        <p:spPr/>
        <p:txBody>
          <a:bodyPr/>
          <a:lstStyle>
            <a:lvl1pPr>
              <a:defRPr>
                <a:solidFill>
                  <a:schemeClr val="bg1"/>
                </a:solidFill>
                <a:latin typeface="Garamond" panose="02020404030301010803" pitchFamily="18" charset="0"/>
              </a:defRPr>
            </a:lvl1pPr>
          </a:lstStyle>
          <a:p>
            <a:fld id="{C3E68A9F-E484-7D4B-81E9-17085C8B9CE5}" type="slidenum">
              <a:rPr lang="it-IT" smtClean="0"/>
              <a:pPr/>
              <a:t>‹N›</a:t>
            </a:fld>
            <a:endParaRPr lang="it-IT" dirty="0"/>
          </a:p>
        </p:txBody>
      </p:sp>
      <p:pic>
        <p:nvPicPr>
          <p:cNvPr id="10" name="Immagine 9" descr="Immagine che contiene testo&#10;&#10;Descrizione generata automaticamente">
            <a:extLst>
              <a:ext uri="{FF2B5EF4-FFF2-40B4-BE49-F238E27FC236}">
                <a16:creationId xmlns:a16="http://schemas.microsoft.com/office/drawing/2014/main" id="{64F83902-2AD1-314E-9DC7-F2BEB714FD85}"/>
              </a:ext>
            </a:extLst>
          </p:cNvPr>
          <p:cNvPicPr>
            <a:picLocks noChangeAspect="1"/>
          </p:cNvPicPr>
          <p:nvPr userDrawn="1"/>
        </p:nvPicPr>
        <p:blipFill>
          <a:blip r:embed="rId3" cstate="screen">
            <a:alphaModFix amt="35000"/>
            <a:extLst>
              <a:ext uri="{28A0092B-C50C-407E-A947-70E740481C1C}">
                <a14:useLocalDpi xmlns:a14="http://schemas.microsoft.com/office/drawing/2010/main"/>
              </a:ext>
            </a:extLst>
          </a:blip>
          <a:stretch>
            <a:fillRect/>
          </a:stretch>
        </p:blipFill>
        <p:spPr>
          <a:xfrm>
            <a:off x="0" y="4273733"/>
            <a:ext cx="9906000" cy="2265181"/>
          </a:xfrm>
          <a:prstGeom prst="rect">
            <a:avLst/>
          </a:prstGeom>
        </p:spPr>
      </p:pic>
    </p:spTree>
    <p:extLst>
      <p:ext uri="{BB962C8B-B14F-4D97-AF65-F5344CB8AC3E}">
        <p14:creationId xmlns:p14="http://schemas.microsoft.com/office/powerpoint/2010/main" val="1766091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289B12F-3E49-374E-A3BF-257B8D6F964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9930078" cy="6858000"/>
          </a:xfrm>
          <a:prstGeom prst="rect">
            <a:avLst/>
          </a:prstGeom>
        </p:spPr>
      </p:pic>
      <p:pic>
        <p:nvPicPr>
          <p:cNvPr id="4" name="Immagine 3" descr="Immagine che contiene testo&#10;&#10;Descrizione generata automaticamente">
            <a:extLst>
              <a:ext uri="{FF2B5EF4-FFF2-40B4-BE49-F238E27FC236}">
                <a16:creationId xmlns:a16="http://schemas.microsoft.com/office/drawing/2014/main" id="{F7EE5FE2-F0C6-3E45-99F0-8E3096473B4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0" y="4592819"/>
            <a:ext cx="9906000" cy="2265181"/>
          </a:xfrm>
          <a:prstGeom prst="rect">
            <a:avLst/>
          </a:prstGeom>
        </p:spPr>
      </p:pic>
    </p:spTree>
    <p:extLst>
      <p:ext uri="{BB962C8B-B14F-4D97-AF65-F5344CB8AC3E}">
        <p14:creationId xmlns:p14="http://schemas.microsoft.com/office/powerpoint/2010/main" val="24746796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4F8DB-D4B4-4FAE-A352-31D35B165624}" type="datetime1">
              <a:rPr lang="it-IT" smtClean="0"/>
              <a:t>06/04/2021</a:t>
            </a:fld>
            <a:endParaRPr lang="it-IT"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dirty="0"/>
              <a:t>Percorso didattico: CITTADINANZA</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E68A9F-E484-7D4B-81E9-17085C8B9CE5}" type="slidenum">
              <a:rPr lang="it-IT" smtClean="0"/>
              <a:t>‹N›</a:t>
            </a:fld>
            <a:endParaRPr lang="it-IT" dirty="0"/>
          </a:p>
        </p:txBody>
      </p:sp>
    </p:spTree>
    <p:extLst>
      <p:ext uri="{BB962C8B-B14F-4D97-AF65-F5344CB8AC3E}">
        <p14:creationId xmlns:p14="http://schemas.microsoft.com/office/powerpoint/2010/main" val="2623773812"/>
      </p:ext>
    </p:extLst>
  </p:cSld>
  <p:clrMap bg1="lt1" tx1="dk1" bg2="lt2" tx2="dk2" accent1="accent1" accent2="accent2" accent3="accent3" accent4="accent4" accent5="accent5" accent6="accent6" hlink="hlink" folHlink="folHlink"/>
  <p:sldLayoutIdLst>
    <p:sldLayoutId id="2147483661" r:id="rId1"/>
    <p:sldLayoutId id="2147483671" r:id="rId2"/>
    <p:sldLayoutId id="2147483672" r:id="rId3"/>
    <p:sldLayoutId id="2147483673" r:id="rId4"/>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k0fondazionecah8mco.kinstacdn.com/wp-content/uploads/2020/10/Cittadini.pdf" TargetMode="External"/><Relationship Id="rId2" Type="http://schemas.openxmlformats.org/officeDocument/2006/relationships/hyperlink" Target="http://archivio.fondazionecarlomariamartini.it/fcmm-web/storico/detail/IT-FCMM-ST0003-001428/benedetta-citta-maledetta-citta.html" TargetMode="External"/><Relationship Id="rId1" Type="http://schemas.openxmlformats.org/officeDocument/2006/relationships/slideLayout" Target="../slideLayouts/slideLayout2.xml"/><Relationship Id="rId5" Type="http://schemas.openxmlformats.org/officeDocument/2006/relationships/hyperlink" Target="https://www.aggiornamentisociali.it/articoli/cooperative-di-comunita-lavorare-insieme-per-rigenerare-territori/" TargetMode="External"/><Relationship Id="rId4" Type="http://schemas.openxmlformats.org/officeDocument/2006/relationships/hyperlink" Target="https://fondazionecarlomariamartini.it/padre-sosa-a-milano/"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mailto:edu@fondazionecarlomariamartini.i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850127D2-187C-8E42-908E-8A80767F3C9E}"/>
              </a:ext>
            </a:extLst>
          </p:cNvPr>
          <p:cNvSpPr txBox="1"/>
          <p:nvPr/>
        </p:nvSpPr>
        <p:spPr>
          <a:xfrm>
            <a:off x="0" y="4371975"/>
            <a:ext cx="9905999" cy="1692771"/>
          </a:xfrm>
          <a:prstGeom prst="rect">
            <a:avLst/>
          </a:prstGeom>
          <a:noFill/>
        </p:spPr>
        <p:txBody>
          <a:bodyPr wrap="square" rtlCol="0">
            <a:spAutoFit/>
          </a:bodyPr>
          <a:lstStyle/>
          <a:p>
            <a:pPr algn="ct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CITTADINANZA – </a:t>
            </a:r>
            <a:r>
              <a:rPr lang="it-IT" sz="2800" b="1" cap="all" dirty="0">
                <a:solidFill>
                  <a:schemeClr val="bg1"/>
                </a:solidFill>
                <a:effectLst>
                  <a:outerShdw blurRad="38100" dist="38100" dir="2700000" algn="tl">
                    <a:srgbClr val="000000">
                      <a:alpha val="43137"/>
                    </a:srgbClr>
                  </a:outerShdw>
                </a:effectLst>
                <a:latin typeface="Garamond" panose="02020404030301010803" pitchFamily="18" charset="0"/>
              </a:rPr>
              <a:t>unità</a:t>
            </a:r>
            <a:r>
              <a:rPr lang="it-IT" sz="2800" b="1" dirty="0">
                <a:solidFill>
                  <a:schemeClr val="bg1"/>
                </a:solidFill>
                <a:effectLst>
                  <a:outerShdw blurRad="38100" dist="38100" dir="2700000" algn="tl">
                    <a:srgbClr val="000000">
                      <a:alpha val="43137"/>
                    </a:srgbClr>
                  </a:outerShdw>
                </a:effectLst>
                <a:latin typeface="Garamond" panose="02020404030301010803" pitchFamily="18" charset="0"/>
              </a:rPr>
              <a:t> 10</a:t>
            </a:r>
            <a:r>
              <a:rPr lang="it-IT" sz="2800" dirty="0">
                <a:solidFill>
                  <a:schemeClr val="bg1"/>
                </a:solidFill>
                <a:effectLst>
                  <a:outerShdw blurRad="38100" dist="38100" dir="2700000" algn="tl">
                    <a:srgbClr val="000000">
                      <a:alpha val="43137"/>
                    </a:srgbClr>
                  </a:outerShdw>
                </a:effectLst>
                <a:latin typeface="Garamond" panose="02020404030301010803" pitchFamily="18" charset="0"/>
              </a:rPr>
              <a:t> </a:t>
            </a:r>
          </a:p>
          <a:p>
            <a:pPr algn="ctr"/>
            <a:r>
              <a:rPr lang="it-IT" sz="4000" b="1" dirty="0">
                <a:solidFill>
                  <a:schemeClr val="bg1"/>
                </a:solidFill>
                <a:effectLst>
                  <a:outerShdw blurRad="38100" dist="38100" dir="2700000" algn="tl">
                    <a:srgbClr val="000000">
                      <a:alpha val="43137"/>
                    </a:srgbClr>
                  </a:outerShdw>
                </a:effectLst>
                <a:latin typeface="Garamond" panose="02020404030301010803" pitchFamily="18" charset="0"/>
              </a:rPr>
              <a:t>Un progetto per noi: sognare la città</a:t>
            </a: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endParaRPr lang="it-IT" i="1" dirty="0">
              <a:solidFill>
                <a:schemeClr val="bg1"/>
              </a:solidFill>
              <a:effectLst>
                <a:outerShdw blurRad="38100" dist="38100" dir="2700000" algn="tl">
                  <a:srgbClr val="000000">
                    <a:alpha val="43137"/>
                  </a:srgbClr>
                </a:outerShdw>
              </a:effectLst>
              <a:latin typeface="Garamond" panose="02020404030301010803" pitchFamily="18" charset="0"/>
            </a:endParaRPr>
          </a:p>
          <a:p>
            <a:pPr algn="ctr"/>
            <a:r>
              <a:rPr lang="it-IT" i="1" dirty="0">
                <a:solidFill>
                  <a:schemeClr val="bg1"/>
                </a:solidFill>
                <a:effectLst>
                  <a:outerShdw blurRad="38100" dist="38100" dir="2700000" algn="tl">
                    <a:srgbClr val="000000">
                      <a:alpha val="43137"/>
                    </a:srgbClr>
                  </a:outerShdw>
                </a:effectLst>
                <a:latin typeface="Garamond" panose="02020404030301010803" pitchFamily="18" charset="0"/>
              </a:rPr>
              <a:t>a cura di Federico Defendenti e Agostino Frigerio</a:t>
            </a:r>
          </a:p>
        </p:txBody>
      </p:sp>
    </p:spTree>
    <p:extLst>
      <p:ext uri="{BB962C8B-B14F-4D97-AF65-F5344CB8AC3E}">
        <p14:creationId xmlns:p14="http://schemas.microsoft.com/office/powerpoint/2010/main" val="4212624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3" name="Footer Placeholder 4">
            <a:extLst>
              <a:ext uri="{FF2B5EF4-FFF2-40B4-BE49-F238E27FC236}">
                <a16:creationId xmlns:a16="http://schemas.microsoft.com/office/drawing/2014/main" id="{BF80239B-0BE0-234F-B2F9-CEB476FB8345}"/>
              </a:ext>
            </a:extLst>
          </p:cNvPr>
          <p:cNvSpPr>
            <a:spLocks noGrp="1"/>
          </p:cNvSpPr>
          <p:nvPr>
            <p:ph type="ftr" sz="quarter" idx="11"/>
          </p:nvPr>
        </p:nvSpPr>
        <p:spPr>
          <a:xfrm>
            <a:off x="3224478" y="6356351"/>
            <a:ext cx="3462337"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10 </a:t>
            </a:r>
            <a:r>
              <a:rPr lang="it-IT" b="1" dirty="0"/>
              <a:t>«Un progetto per noi: sognare la città»</a:t>
            </a: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p:txBody>
          <a:bodyPr/>
          <a:lstStyle>
            <a:lvl1pPr>
              <a:defRPr>
                <a:latin typeface="Garamond" panose="02020404030301010803" pitchFamily="18" charset="0"/>
              </a:defRPr>
            </a:lvl1pPr>
          </a:lstStyle>
          <a:p>
            <a:fld id="{C3E68A9F-E484-7D4B-81E9-17085C8B9CE5}" type="slidenum">
              <a:rPr lang="it-IT" smtClean="0"/>
              <a:pPr/>
              <a:t>2</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537600" y="1592276"/>
            <a:ext cx="8543926" cy="366254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sz="1600" b="1" cap="all" dirty="0">
                <a:solidFill>
                  <a:srgbClr val="CB3424"/>
                </a:solidFill>
                <a:effectLst>
                  <a:outerShdw blurRad="38100" dist="38100" dir="2700000" algn="tl">
                    <a:srgbClr val="000000">
                      <a:alpha val="43137"/>
                    </a:srgbClr>
                  </a:outerShdw>
                </a:effectLst>
                <a:latin typeface="Garamond" panose="02020404030301010803" pitchFamily="18" charset="0"/>
              </a:rPr>
              <a:t>Unità 10 – UN PROGETTO PER NOI: SOGNARE LA </a:t>
            </a:r>
            <a:r>
              <a:rPr lang="it-IT" sz="1600" b="1" cap="all" dirty="0" err="1">
                <a:solidFill>
                  <a:srgbClr val="CB3424"/>
                </a:solidFill>
                <a:effectLst>
                  <a:outerShdw blurRad="38100" dist="38100" dir="2700000" algn="tl">
                    <a:srgbClr val="000000">
                      <a:alpha val="43137"/>
                    </a:srgbClr>
                  </a:outerShdw>
                </a:effectLst>
                <a:latin typeface="Garamond" panose="02020404030301010803" pitchFamily="18" charset="0"/>
              </a:rPr>
              <a:t>CITTà</a:t>
            </a:r>
            <a:r>
              <a:rPr lang="it-IT" sz="1600" b="1" cap="all" dirty="0">
                <a:solidFill>
                  <a:srgbClr val="CB3424"/>
                </a:solidFill>
                <a:effectLst>
                  <a:outerShdw blurRad="38100" dist="38100" dir="2700000" algn="tl">
                    <a:srgbClr val="000000">
                      <a:alpha val="43137"/>
                    </a:srgbClr>
                  </a:outerShdw>
                </a:effectLst>
                <a:latin typeface="Garamond" panose="02020404030301010803" pitchFamily="18" charset="0"/>
              </a:rPr>
              <a:t>  </a:t>
            </a:r>
            <a:endParaRPr lang="it-IT" sz="1600" cap="all" dirty="0">
              <a:solidFill>
                <a:srgbClr val="CB3424"/>
              </a:solidFill>
              <a:effectLst>
                <a:outerShdw blurRad="38100" dist="38100" dir="2700000" algn="tl">
                  <a:srgbClr val="000000">
                    <a:alpha val="43137"/>
                  </a:srgbClr>
                </a:outerShdw>
              </a:effectLst>
              <a:latin typeface="Garamond" panose="02020404030301010803" pitchFamily="18" charset="0"/>
            </a:endParaRPr>
          </a:p>
          <a:p>
            <a:endParaRPr lang="it-IT" sz="800" i="1" dirty="0">
              <a:solidFill>
                <a:schemeClr val="tx1"/>
              </a:solidFill>
              <a:latin typeface="Garamond" panose="02020404030301010803" pitchFamily="18" charset="0"/>
            </a:endParaRPr>
          </a:p>
          <a:p>
            <a:pPr algn="just"/>
            <a:r>
              <a:rPr lang="it-IT" sz="1600" i="1" dirty="0">
                <a:solidFill>
                  <a:schemeClr val="tx1"/>
                </a:solidFill>
                <a:latin typeface="Garamond" panose="02020404030301010803" pitchFamily="18" charset="0"/>
              </a:rPr>
              <a:t>Giunti al termine del percorso i ragazzi sono chiamati a sognare e progettare. La cittadinanza ha in sé l’essere attivi e propositivi. Questa unità conclusiva è quindi incentrata su un lavoro originale proposto dai ragazzi stessi, che deve una ricaduta pratica sul loro quotidiano. Lo spazio è lasciato alla creatività dei ragazzi e dei loro docenti. Per questo motivo non sono proposte attività connesse e gli spunti si limitano a materiale di partenza per introdurre la tematica della città ideale, facendo eco al testo del </a:t>
            </a:r>
            <a:r>
              <a:rPr lang="it-IT" sz="1600" i="1" dirty="0" smtClean="0">
                <a:solidFill>
                  <a:schemeClr val="tx1"/>
                </a:solidFill>
                <a:latin typeface="Garamond" panose="02020404030301010803" pitchFamily="18" charset="0"/>
              </a:rPr>
              <a:t>cardinale Martini. </a:t>
            </a:r>
            <a:r>
              <a:rPr lang="it-IT" sz="1600" i="1" dirty="0">
                <a:solidFill>
                  <a:schemeClr val="tx1"/>
                </a:solidFill>
                <a:latin typeface="Garamond" panose="02020404030301010803" pitchFamily="18" charset="0"/>
              </a:rPr>
              <a:t>In base al contesto la proposta operativa può riguardare la scuola, la città o un quartiere. </a:t>
            </a:r>
            <a:endParaRPr lang="it-IT" sz="600" i="1" dirty="0">
              <a:solidFill>
                <a:schemeClr val="tx1"/>
              </a:solidFill>
              <a:latin typeface="Garamond" panose="02020404030301010803" pitchFamily="18" charset="0"/>
            </a:endParaRPr>
          </a:p>
          <a:p>
            <a:endParaRPr lang="it-IT" sz="1600" b="1" dirty="0">
              <a:solidFill>
                <a:srgbClr val="CB3424"/>
              </a:solidFill>
              <a:latin typeface="Garamond" panose="02020404030301010803" pitchFamily="18" charset="0"/>
            </a:endParaRPr>
          </a:p>
          <a:p>
            <a:endParaRPr lang="it-IT" sz="1600" b="1" dirty="0">
              <a:solidFill>
                <a:srgbClr val="CB3424"/>
              </a:solidFill>
              <a:latin typeface="Garamond" panose="02020404030301010803" pitchFamily="18" charset="0"/>
            </a:endParaRPr>
          </a:p>
          <a:p>
            <a:r>
              <a:rPr lang="it-IT" sz="1600" b="1" dirty="0">
                <a:solidFill>
                  <a:srgbClr val="CB3424"/>
                </a:solidFill>
                <a:latin typeface="Garamond" panose="02020404030301010803" pitchFamily="18" charset="0"/>
              </a:rPr>
              <a:t>Le domande</a:t>
            </a:r>
            <a:endParaRPr lang="it-IT" sz="1600" dirty="0">
              <a:solidFill>
                <a:srgbClr val="CB3424"/>
              </a:solidFill>
              <a:latin typeface="Garamond" panose="02020404030301010803" pitchFamily="18" charset="0"/>
            </a:endParaRP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Quali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luoghi sogno per la nostra città (o la nostra scuola)?</a:t>
            </a:r>
          </a:p>
          <a:p>
            <a:pPr marL="800100" lvl="1" indent="-342900">
              <a:spcBef>
                <a:spcPts val="1200"/>
              </a:spcBef>
              <a:buFont typeface="+mj-lt"/>
              <a:buAutoNum type="arabicPeriod"/>
            </a:pPr>
            <a:r>
              <a:rPr lang="it-IT" sz="1600" dirty="0" smtClean="0">
                <a:solidFill>
                  <a:schemeClr val="tx1"/>
                </a:solidFill>
                <a:effectLst>
                  <a:outerShdw blurRad="38100" dist="38100" dir="2700000" algn="tl">
                    <a:srgbClr val="000000">
                      <a:alpha val="43137"/>
                    </a:srgbClr>
                  </a:outerShdw>
                </a:effectLst>
                <a:latin typeface="Garamond" panose="02020404030301010803" pitchFamily="18" charset="0"/>
              </a:rPr>
              <a:t>Quali </a:t>
            </a:r>
            <a:r>
              <a:rPr lang="it-IT" sz="1600" dirty="0">
                <a:solidFill>
                  <a:schemeClr val="tx1"/>
                </a:solidFill>
                <a:effectLst>
                  <a:outerShdw blurRad="38100" dist="38100" dir="2700000" algn="tl">
                    <a:srgbClr val="000000">
                      <a:alpha val="43137"/>
                    </a:srgbClr>
                  </a:outerShdw>
                </a:effectLst>
                <a:latin typeface="Garamond" panose="02020404030301010803" pitchFamily="18" charset="0"/>
              </a:rPr>
              <a:t>luoghi della mia città vorrei che non esistessero?</a:t>
            </a:r>
          </a:p>
          <a:p>
            <a:pPr>
              <a:spcAft>
                <a:spcPts val="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01240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3</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18067" y="1316779"/>
            <a:ext cx="8706971" cy="3185487"/>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lvl="0"/>
            <a:endParaRPr lang="it-IT" sz="300" dirty="0">
              <a:solidFill>
                <a:schemeClr val="tx1"/>
              </a:solidFill>
              <a:latin typeface="Garamond" panose="02020404030301010803" pitchFamily="18" charset="0"/>
            </a:endParaRPr>
          </a:p>
          <a:p>
            <a:r>
              <a:rPr lang="it-IT" b="1" dirty="0">
                <a:solidFill>
                  <a:srgbClr val="CB3424"/>
                </a:solidFill>
                <a:latin typeface="Garamond" panose="02020404030301010803" pitchFamily="18" charset="0"/>
              </a:rPr>
              <a:t>Compito di realtà (con possibilità di valutazione)</a:t>
            </a:r>
          </a:p>
          <a:p>
            <a:endParaRPr lang="it-IT" b="1" dirty="0">
              <a:solidFill>
                <a:srgbClr val="CB3424"/>
              </a:solidFill>
              <a:latin typeface="Garamond" panose="02020404030301010803" pitchFamily="18" charset="0"/>
            </a:endParaRPr>
          </a:p>
          <a:p>
            <a:pPr algn="just"/>
            <a:r>
              <a:rPr lang="it-IT" dirty="0">
                <a:solidFill>
                  <a:schemeClr val="tx1"/>
                </a:solidFill>
                <a:latin typeface="Garamond" panose="02020404030301010803" pitchFamily="18" charset="0"/>
              </a:rPr>
              <a:t>Si propone di progettare e di proporre a chi ne ha competenza una modifica/aggiunta di uno spazio o di un evento che possa migliorare il vivere quotidiano dei ragazzi in prima battuta e, se possibile, anche degli altri cittadini. Si consiglia di concentrarsi su una modifica di portata non troppo vasta, così da essere realizzabile e quindi visibile da parte di tutti in tempi relativamente brevi. Gli spunti per il progetto possono essere ripresi da quanto emerso nelle unità dedicate alla città e al vivere quotidiano. Qualche esempio: installazione artistica; progetto di recupero/modifica di un luogo o di una istituzione (es. Biblioteca comunale o scolastica…); organizzazione di un evento pubblico che presenti i frutti del percorso di cittadinanza… </a:t>
            </a:r>
          </a:p>
          <a:p>
            <a:pPr marL="342900" indent="-342900" algn="just">
              <a:buFont typeface="Arial" panose="020B0604020202020204" pitchFamily="34" charset="0"/>
              <a:buChar char="•"/>
            </a:pPr>
            <a:endParaRPr lang="it-IT"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CC0C27C2-9D0B-4ADF-8368-88265AE4D8CB}"/>
              </a:ext>
            </a:extLst>
          </p:cNvPr>
          <p:cNvSpPr>
            <a:spLocks noGrp="1"/>
          </p:cNvSpPr>
          <p:nvPr>
            <p:ph type="ftr" sz="quarter" idx="11"/>
          </p:nvPr>
        </p:nvSpPr>
        <p:spPr>
          <a:xfrm>
            <a:off x="3238764" y="6358471"/>
            <a:ext cx="3428471"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10 </a:t>
            </a:r>
            <a:r>
              <a:rPr lang="it-IT" b="1" dirty="0"/>
              <a:t>«Un progetto per noi: sognare la città»</a:t>
            </a:r>
          </a:p>
        </p:txBody>
      </p:sp>
    </p:spTree>
    <p:extLst>
      <p:ext uri="{BB962C8B-B14F-4D97-AF65-F5344CB8AC3E}">
        <p14:creationId xmlns:p14="http://schemas.microsoft.com/office/powerpoint/2010/main" val="364765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4</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3161"/>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nSpc>
                <a:spcPct val="107000"/>
              </a:lnSpc>
              <a:spcAft>
                <a:spcPts val="800"/>
              </a:spcAft>
            </a:pPr>
            <a:r>
              <a:rPr lang="it-IT" b="1" cap="all" dirty="0">
                <a:solidFill>
                  <a:srgbClr val="CB3424"/>
                </a:solidFill>
                <a:latin typeface="Garamond" panose="02020404030301010803" pitchFamily="18" charset="0"/>
                <a:ea typeface="Calibri" panose="020F0502020204030204" pitchFamily="34" charset="0"/>
                <a:cs typeface="Times New Roman" panose="02020603050405020304" pitchFamily="18" charset="0"/>
              </a:rPr>
              <a:t>TESTI DI Carlo Maria </a:t>
            </a:r>
            <a:r>
              <a:rPr lang="it-IT" b="1" cap="all" dirty="0" smtClean="0">
                <a:solidFill>
                  <a:srgbClr val="CB3424"/>
                </a:solidFill>
                <a:latin typeface="Garamond" panose="02020404030301010803" pitchFamily="18" charset="0"/>
                <a:ea typeface="Calibri" panose="020F0502020204030204" pitchFamily="34" charset="0"/>
                <a:cs typeface="Times New Roman" panose="02020603050405020304" pitchFamily="18" charset="0"/>
              </a:rPr>
              <a:t>Martini</a:t>
            </a:r>
          </a:p>
          <a:p>
            <a:pPr algn="just"/>
            <a:r>
              <a:rPr lang="it-IT" b="1"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Benedetta città, maledetta città</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gn="just"/>
            <a:r>
              <a:rPr lang="it-IT" sz="1400"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(dalla relazione al Convegno internazionale “Cultura e socializzazione nelle città europee del III millennio”, Milano, 5 marzo 1997, ora pubblicata in GEP 160, 1997, pp. 1535-1546. Qui di seguito pp. 1543-1545)</a:t>
            </a:r>
            <a:endParaRPr lang="it-IT" sz="1400"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indent="90170" algn="just"/>
            <a:r>
              <a:rPr lang="it-IT" i="1"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 </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gn="just"/>
            <a:r>
              <a:rPr lang="it-IT" i="1" dirty="0">
                <a:solidFill>
                  <a:schemeClr val="tx1"/>
                </a:solidFill>
                <a:latin typeface="Garamond" panose="02020404030301010803" pitchFamily="18" charset="0"/>
                <a:ea typeface="Times New Roman" panose="02020603050405020304" pitchFamily="18" charset="0"/>
                <a:cs typeface="Times New Roman" panose="02020603050405020304" pitchFamily="18" charset="0"/>
              </a:rPr>
              <a:t>Quale città possiamo sognare perché il sogno non rappresenti un’illusione ma alimenti una fattiva speranza? </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gn="just"/>
            <a:r>
              <a:rPr lang="it-IT" dirty="0">
                <a:latin typeface="Garamond" panose="02020404030301010803" pitchFamily="18" charset="0"/>
                <a:ea typeface="Times New Roman" panose="02020603050405020304" pitchFamily="18" charset="0"/>
                <a:cs typeface="Times New Roman" panose="02020603050405020304" pitchFamily="18" charset="0"/>
              </a:rPr>
              <a:t> </a:t>
            </a:r>
            <a:endParaRPr lang="it-IT" dirty="0">
              <a:latin typeface="Garamond" panose="02020404030301010803" pitchFamily="18" charset="0"/>
              <a:ea typeface="Calibri" panose="020F0502020204030204" pitchFamily="34" charset="0"/>
              <a:cs typeface="Times New Roman" panose="02020603050405020304" pitchFamily="18" charset="0"/>
            </a:endParaRPr>
          </a:p>
          <a:p>
            <a:pPr algn="just"/>
            <a:r>
              <a:rPr lang="it-IT" dirty="0">
                <a:latin typeface="Garamond" panose="02020404030301010803" pitchFamily="18" charset="0"/>
                <a:ea typeface="Times New Roman" panose="02020603050405020304" pitchFamily="18" charset="0"/>
                <a:cs typeface="Times New Roman" panose="02020603050405020304" pitchFamily="18" charset="0"/>
              </a:rPr>
              <a:t>Sogno dunque una città che sia luogo adatto al </a:t>
            </a:r>
            <a:r>
              <a:rPr lang="it-IT" dirty="0" err="1">
                <a:latin typeface="Garamond" panose="02020404030301010803" pitchFamily="18" charset="0"/>
                <a:ea typeface="Times New Roman" panose="02020603050405020304" pitchFamily="18" charset="0"/>
                <a:cs typeface="Times New Roman" panose="02020603050405020304" pitchFamily="18" charset="0"/>
              </a:rPr>
              <a:t>ri</a:t>
            </a:r>
            <a:r>
              <a:rPr lang="it-IT" dirty="0">
                <a:latin typeface="Garamond" panose="02020404030301010803" pitchFamily="18" charset="0"/>
                <a:ea typeface="Times New Roman" panose="02020603050405020304" pitchFamily="18" charset="0"/>
                <a:cs typeface="Times New Roman" panose="02020603050405020304" pitchFamily="18" charset="0"/>
              </a:rPr>
              <a:t>-conoscimento di sé come persona, dove ciascuno avverta di abitare davvero e la cui storia sia visibile anche nelle sue costruzioni, nelle strade, nei suoi spazi. Una città capace di trarre dal suo tesoro cose nuove e antiche, per custodire ciò che il passato ha di prezioso e proiettarsi coraggiosamente verso un domani ormai alle porte.</a:t>
            </a:r>
            <a:endParaRPr lang="it-IT" dirty="0">
              <a:latin typeface="Garamond" panose="02020404030301010803" pitchFamily="18" charset="0"/>
              <a:ea typeface="Calibri" panose="020F0502020204030204" pitchFamily="34" charset="0"/>
              <a:cs typeface="Times New Roman" panose="02020603050405020304" pitchFamily="18" charset="0"/>
            </a:endParaRPr>
          </a:p>
          <a:p>
            <a:pPr algn="just"/>
            <a:r>
              <a:rPr lang="it-IT" dirty="0">
                <a:latin typeface="Garamond" panose="02020404030301010803" pitchFamily="18" charset="0"/>
                <a:ea typeface="Times New Roman" panose="02020603050405020304" pitchFamily="18" charset="0"/>
              </a:rPr>
              <a:t>Sogno una città capace di riconciliare passato e futuro, rinsaldata da uno stabile patto intergenerazionale, innamorata della vita e del suo affascinante mistero e, perciò, attenta – con ogni intervento economico, sociale, edilizio, urbanistico, legislativo – ad accoglierla e a promuoverla con amore in ogni suo </a:t>
            </a:r>
            <a:r>
              <a:rPr lang="it-IT" dirty="0" smtClean="0">
                <a:latin typeface="Garamond" panose="02020404030301010803" pitchFamily="18" charset="0"/>
                <a:ea typeface="Times New Roman" panose="02020603050405020304" pitchFamily="18" charset="0"/>
              </a:rPr>
              <a:t>stadio e </a:t>
            </a:r>
            <a:r>
              <a:rPr lang="it-IT" dirty="0">
                <a:latin typeface="Garamond" panose="02020404030301010803" pitchFamily="18" charset="0"/>
                <a:ea typeface="Times New Roman" panose="02020603050405020304" pitchFamily="18" charset="0"/>
              </a:rPr>
              <a:t>situazione, dal suo sorgere al suo tramontare. </a:t>
            </a:r>
            <a:endParaRPr lang="it-IT" b="1" cap="all" dirty="0">
              <a:latin typeface="Garamond" panose="02020404030301010803" pitchFamily="18" charset="0"/>
              <a:ea typeface="Calibri" panose="020F0502020204030204" pitchFamily="34" charset="0"/>
              <a:cs typeface="Times New Roman" panose="02020603050405020304" pitchFamily="18" charset="0"/>
            </a:endParaRPr>
          </a:p>
        </p:txBody>
      </p:sp>
      <p:sp>
        <p:nvSpPr>
          <p:cNvPr id="7" name="Footer Placeholder 4">
            <a:extLst>
              <a:ext uri="{FF2B5EF4-FFF2-40B4-BE49-F238E27FC236}">
                <a16:creationId xmlns:a16="http://schemas.microsoft.com/office/drawing/2014/main" id="{491A2B9F-1618-437B-AEF9-1F18BA6743E9}"/>
              </a:ext>
            </a:extLst>
          </p:cNvPr>
          <p:cNvSpPr>
            <a:spLocks noGrp="1"/>
          </p:cNvSpPr>
          <p:nvPr>
            <p:ph type="ftr" sz="quarter" idx="11"/>
          </p:nvPr>
        </p:nvSpPr>
        <p:spPr>
          <a:xfrm>
            <a:off x="3214953" y="6350004"/>
            <a:ext cx="3453871"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10 </a:t>
            </a:r>
            <a:r>
              <a:rPr lang="it-IT" b="1" dirty="0"/>
              <a:t>«Un progetto per noi: sognare la città»</a:t>
            </a:r>
          </a:p>
        </p:txBody>
      </p:sp>
    </p:spTree>
    <p:extLst>
      <p:ext uri="{BB962C8B-B14F-4D97-AF65-F5344CB8AC3E}">
        <p14:creationId xmlns:p14="http://schemas.microsoft.com/office/powerpoint/2010/main" val="4033308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5</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4524315"/>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u="sng" dirty="0">
                <a:latin typeface="Garamond" panose="02020404030301010803" pitchFamily="18" charset="0"/>
              </a:rPr>
              <a:t>Sogno una città giovane e solidale.</a:t>
            </a:r>
            <a:r>
              <a:rPr lang="it-IT" dirty="0">
                <a:latin typeface="Garamond" panose="02020404030301010803" pitchFamily="18" charset="0"/>
              </a:rPr>
              <a:t> Giovane nei suoi abitanti, per l’intraprendenza nel far fronte ai problemi nuovi della società, per l’entusiasmo e l’iniziativa nella progettazione dell’avvenire. Solidale perché in grado di rispondere, con l’apporto di tutti e senza inutili conflittualità, al disagio della disoccupazione, alla sfida incombente di un nuovo modello di sviluppo economico, al preoccupante diffondersi di forme antiche e nuove di povertà.</a:t>
            </a:r>
          </a:p>
          <a:p>
            <a:pPr algn="just"/>
            <a:r>
              <a:rPr lang="it-IT" u="sng" dirty="0">
                <a:latin typeface="Garamond" panose="02020404030301010803" pitchFamily="18" charset="0"/>
              </a:rPr>
              <a:t>Sogno una città dove ci siano spazi di silenzio. </a:t>
            </a:r>
            <a:r>
              <a:rPr lang="it-IT" dirty="0">
                <a:latin typeface="Garamond" panose="02020404030301010803" pitchFamily="18" charset="0"/>
              </a:rPr>
              <a:t>Ci vorrebbero tanti luoghi propizi al silenzio, alla riflessione, all’ascolto. Sogno quindi una città che dia spazio alla dimensione contemplativa della vita, Sogno una città animata e vivificata dal dialogo, con strade, piazze, agorà dove la gente si trovi per capirsi e, scambiarsi i doni intellettuali e morali di cui nessuno è privo; luoghi di scambio e di ascolto.</a:t>
            </a:r>
          </a:p>
          <a:p>
            <a:pPr algn="just"/>
            <a:r>
              <a:rPr lang="it-IT" u="sng" dirty="0">
                <a:latin typeface="Garamond" panose="02020404030301010803" pitchFamily="18" charset="0"/>
              </a:rPr>
              <a:t>Sogno una città dove le vie siano percorribili in tutti i sensi</a:t>
            </a:r>
            <a:r>
              <a:rPr lang="it-IT" dirty="0">
                <a:latin typeface="Garamond" panose="02020404030301010803" pitchFamily="18" charset="0"/>
              </a:rPr>
              <a:t>, cioè dove ci siano reti di relazioni che si coagulano in amicizie e accoglienze; se saranno autentiche e profonde, sapranno raggiungere persone diverse per cultura, razza e confessioni religiose. Una città che sia luogo di amicizia e di concordia, convinto che – come scriveva Aristotele – “</a:t>
            </a:r>
            <a:r>
              <a:rPr lang="it-IT" i="1" dirty="0">
                <a:latin typeface="Garamond" panose="02020404030301010803" pitchFamily="18" charset="0"/>
              </a:rPr>
              <a:t>quando si è amici, non c’è affatto bisogno di giustizia</a:t>
            </a:r>
            <a:r>
              <a:rPr lang="it-IT" dirty="0">
                <a:latin typeface="Garamond" panose="02020404030301010803" pitchFamily="18" charset="0"/>
              </a:rPr>
              <a:t>” [Etica </a:t>
            </a:r>
            <a:r>
              <a:rPr lang="it-IT" dirty="0" err="1">
                <a:latin typeface="Garamond" panose="02020404030301010803" pitchFamily="18" charset="0"/>
              </a:rPr>
              <a:t>nicomachea</a:t>
            </a:r>
            <a:r>
              <a:rPr lang="it-IT" dirty="0">
                <a:latin typeface="Garamond" panose="02020404030301010803" pitchFamily="18" charset="0"/>
              </a:rPr>
              <a:t>, 1155a, VIII,1,25] e che, di converso, la speranza di restaurare i rapporti in una città solo sulla base della giustizia è insufficiente.</a:t>
            </a:r>
          </a:p>
        </p:txBody>
      </p:sp>
      <p:sp>
        <p:nvSpPr>
          <p:cNvPr id="7" name="Footer Placeholder 4">
            <a:extLst>
              <a:ext uri="{FF2B5EF4-FFF2-40B4-BE49-F238E27FC236}">
                <a16:creationId xmlns:a16="http://schemas.microsoft.com/office/drawing/2014/main" id="{B4BB9DC0-0BD0-47FF-A815-51B126796EB2}"/>
              </a:ext>
            </a:extLst>
          </p:cNvPr>
          <p:cNvSpPr>
            <a:spLocks noGrp="1"/>
          </p:cNvSpPr>
          <p:nvPr>
            <p:ph type="ftr" sz="quarter" idx="11"/>
          </p:nvPr>
        </p:nvSpPr>
        <p:spPr>
          <a:xfrm>
            <a:off x="3242998" y="6356351"/>
            <a:ext cx="342000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10 </a:t>
            </a:r>
            <a:r>
              <a:rPr lang="it-IT" b="1" dirty="0"/>
              <a:t>«Un progetto per noi: sognare la città»</a:t>
            </a:r>
          </a:p>
        </p:txBody>
      </p:sp>
    </p:spTree>
    <p:extLst>
      <p:ext uri="{BB962C8B-B14F-4D97-AF65-F5344CB8AC3E}">
        <p14:creationId xmlns:p14="http://schemas.microsoft.com/office/powerpoint/2010/main" val="1330865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6</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681038" y="1449388"/>
            <a:ext cx="8543926" cy="2585323"/>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r>
              <a:rPr lang="it-IT" u="sng" dirty="0">
                <a:latin typeface="Garamond" panose="02020404030301010803" pitchFamily="18" charset="0"/>
              </a:rPr>
              <a:t>Sogno una città dove ci sia capacità di intercessione e di ospitalità.</a:t>
            </a:r>
            <a:r>
              <a:rPr lang="it-IT" dirty="0">
                <a:latin typeface="Garamond" panose="02020404030301010803" pitchFamily="18" charset="0"/>
              </a:rPr>
              <a:t> Sogno dunque una città dove gli stranieri si incontrano e dove si trovi il modo di incontrare il mistero della vita in chi è estraneo; dove, di fronte a lui, non si abbia timore di porci le domande più serie sulla nostra identità. Per questo sogno una città aperta all’incontro con ogni uomo, al dialogo rispettoso e sereno con ogni cultura.</a:t>
            </a:r>
            <a:endParaRPr lang="it-IT" sz="2000" dirty="0">
              <a:latin typeface="Garamond" panose="02020404030301010803" pitchFamily="18" charset="0"/>
            </a:endParaRPr>
          </a:p>
          <a:p>
            <a:pPr algn="just"/>
            <a:r>
              <a:rPr lang="it-IT" u="sng" dirty="0">
                <a:latin typeface="Garamond" panose="02020404030301010803" pitchFamily="18" charset="0"/>
              </a:rPr>
              <a:t>E sogno, come vescovo, anche una città con la presenza evangelica e trasformante della </a:t>
            </a:r>
            <a:r>
              <a:rPr lang="it-IT" u="sng" dirty="0" smtClean="0">
                <a:latin typeface="Garamond" panose="02020404030301010803" pitchFamily="18" charset="0"/>
              </a:rPr>
              <a:t>Chiesa.</a:t>
            </a:r>
            <a:r>
              <a:rPr lang="it-IT" dirty="0" smtClean="0">
                <a:latin typeface="Garamond" panose="02020404030301010803" pitchFamily="18" charset="0"/>
              </a:rPr>
              <a:t> Sogno </a:t>
            </a:r>
            <a:r>
              <a:rPr lang="it-IT" dirty="0">
                <a:latin typeface="Garamond" panose="02020404030301010803" pitchFamily="18" charset="0"/>
              </a:rPr>
              <a:t>una Chiesa che sappia operare per contribuire alla costruzione di una città giusta, che sappia benedire, o maledire la città, invitandola e spronandola a riconoscere le sue piaghe e a tendere nuovamente verso i suoi fini più veri e più intimi</a:t>
            </a:r>
            <a:r>
              <a:rPr lang="it-IT" dirty="0" smtClean="0">
                <a:latin typeface="Garamond" panose="02020404030301010803" pitchFamily="18" charset="0"/>
              </a:rPr>
              <a:t>.</a:t>
            </a:r>
            <a:endParaRPr lang="it-IT" sz="2000" dirty="0">
              <a:latin typeface="Garamond" panose="02020404030301010803" pitchFamily="18" charset="0"/>
            </a:endParaRPr>
          </a:p>
        </p:txBody>
      </p:sp>
      <p:sp>
        <p:nvSpPr>
          <p:cNvPr id="7" name="Footer Placeholder 4">
            <a:extLst>
              <a:ext uri="{FF2B5EF4-FFF2-40B4-BE49-F238E27FC236}">
                <a16:creationId xmlns:a16="http://schemas.microsoft.com/office/drawing/2014/main" id="{61FE95D3-260A-4903-AC29-082D2102ACAD}"/>
              </a:ext>
            </a:extLst>
          </p:cNvPr>
          <p:cNvSpPr>
            <a:spLocks noGrp="1"/>
          </p:cNvSpPr>
          <p:nvPr>
            <p:ph type="ftr" sz="quarter" idx="11"/>
          </p:nvPr>
        </p:nvSpPr>
        <p:spPr>
          <a:xfrm>
            <a:off x="3211248" y="6354237"/>
            <a:ext cx="348350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10 </a:t>
            </a:r>
            <a:r>
              <a:rPr lang="it-IT" b="1" dirty="0"/>
              <a:t>«Un progetto per noi: sognare la città»</a:t>
            </a:r>
          </a:p>
        </p:txBody>
      </p:sp>
    </p:spTree>
    <p:extLst>
      <p:ext uri="{BB962C8B-B14F-4D97-AF65-F5344CB8AC3E}">
        <p14:creationId xmlns:p14="http://schemas.microsoft.com/office/powerpoint/2010/main" val="1427643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C4A4A2-0562-AD4C-B813-1C7CBF634C7D}"/>
              </a:ext>
            </a:extLst>
          </p:cNvPr>
          <p:cNvSpPr>
            <a:spLocks noGrp="1"/>
          </p:cNvSpPr>
          <p:nvPr>
            <p:ph type="dt" sz="half" idx="10"/>
          </p:nvPr>
        </p:nvSpPr>
        <p:spPr>
          <a:xfrm>
            <a:off x="681038" y="6356352"/>
            <a:ext cx="2228850" cy="365125"/>
          </a:xfrm>
        </p:spPr>
        <p:txBody>
          <a:bodyPr/>
          <a:lstStyle>
            <a:lvl1pPr>
              <a:defRPr>
                <a:latin typeface="Garamond" panose="02020404030301010803" pitchFamily="18" charset="0"/>
              </a:defRPr>
            </a:lvl1pPr>
          </a:lstStyle>
          <a:p>
            <a:fld id="{71A7F353-5207-465C-B0D0-DE92FB280E49}" type="datetime1">
              <a:rPr lang="it-IT" smtClean="0"/>
              <a:t>06/04/2021</a:t>
            </a:fld>
            <a:endParaRPr lang="it-IT" dirty="0">
              <a:latin typeface="Garamond" panose="02020404030301010803" pitchFamily="18" charset="0"/>
            </a:endParaRPr>
          </a:p>
        </p:txBody>
      </p:sp>
      <p:sp>
        <p:nvSpPr>
          <p:cNvPr id="4" name="Slide Number Placeholder 5">
            <a:extLst>
              <a:ext uri="{FF2B5EF4-FFF2-40B4-BE49-F238E27FC236}">
                <a16:creationId xmlns:a16="http://schemas.microsoft.com/office/drawing/2014/main" id="{FC5DCB4A-FD15-D645-AD2B-6623983A45DD}"/>
              </a:ext>
            </a:extLst>
          </p:cNvPr>
          <p:cNvSpPr>
            <a:spLocks noGrp="1"/>
          </p:cNvSpPr>
          <p:nvPr>
            <p:ph type="sldNum" sz="quarter" idx="12"/>
          </p:nvPr>
        </p:nvSpPr>
        <p:spPr>
          <a:xfrm>
            <a:off x="6996113" y="6356352"/>
            <a:ext cx="2228850" cy="365125"/>
          </a:xfrm>
        </p:spPr>
        <p:txBody>
          <a:bodyPr/>
          <a:lstStyle>
            <a:lvl1pPr>
              <a:defRPr>
                <a:latin typeface="Garamond" panose="02020404030301010803" pitchFamily="18" charset="0"/>
              </a:defRPr>
            </a:lvl1pPr>
          </a:lstStyle>
          <a:p>
            <a:fld id="{C3E68A9F-E484-7D4B-81E9-17085C8B9CE5}" type="slidenum">
              <a:rPr lang="it-IT" smtClean="0"/>
              <a:pPr/>
              <a:t>7</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6BA81907-770B-B642-99A2-8AB832A027F5}"/>
              </a:ext>
            </a:extLst>
          </p:cNvPr>
          <p:cNvSpPr/>
          <p:nvPr/>
        </p:nvSpPr>
        <p:spPr>
          <a:xfrm>
            <a:off x="355601" y="1402485"/>
            <a:ext cx="9300632" cy="5161606"/>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pPr algn="just">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ALTRI MATERIALI MARTINIANI</a:t>
            </a:r>
          </a:p>
          <a:p>
            <a:pPr algn="just"/>
            <a:r>
              <a:rPr lang="it-IT" dirty="0">
                <a:solidFill>
                  <a:schemeClr val="tx1"/>
                </a:solidFill>
                <a:latin typeface="Garamond" panose="02020404030301010803" pitchFamily="18" charset="0"/>
              </a:rPr>
              <a:t>Consulta nell’Archivio digitale il documento della relazione </a:t>
            </a:r>
            <a:r>
              <a:rPr lang="it-IT" b="1" u="sng" dirty="0">
                <a:solidFill>
                  <a:schemeClr val="tx1"/>
                </a:solidFill>
                <a:latin typeface="Garamond" panose="02020404030301010803" pitchFamily="18" charset="0"/>
                <a:hlinkClick r:id="rId2"/>
              </a:rPr>
              <a:t>Benedetta, maledetta città</a:t>
            </a:r>
            <a:r>
              <a:rPr lang="it-IT" b="1" dirty="0">
                <a:solidFill>
                  <a:schemeClr val="tx1"/>
                </a:solidFill>
                <a:latin typeface="Garamond" panose="02020404030301010803" pitchFamily="18" charset="0"/>
              </a:rPr>
              <a:t> </a:t>
            </a:r>
            <a:r>
              <a:rPr lang="it-IT" dirty="0">
                <a:solidFill>
                  <a:schemeClr val="tx1"/>
                </a:solidFill>
                <a:latin typeface="Garamond" panose="02020404030301010803" pitchFamily="18" charset="0"/>
              </a:rPr>
              <a:t>tenuta al Convegno internazionale “Cultura e socializzazione nelle città europee del III millennio”, Milano, 5 marzo 1997   </a:t>
            </a:r>
          </a:p>
          <a:p>
            <a:pPr algn="just"/>
            <a:r>
              <a:rPr lang="it-IT" sz="800" dirty="0">
                <a:solidFill>
                  <a:schemeClr val="tx1"/>
                </a:solidFill>
                <a:latin typeface="Garamond" panose="02020404030301010803" pitchFamily="18" charset="0"/>
              </a:rPr>
              <a:t> </a:t>
            </a:r>
          </a:p>
          <a:p>
            <a:pPr algn="just"/>
            <a:r>
              <a:rPr lang="it-IT" dirty="0">
                <a:solidFill>
                  <a:schemeClr val="tx1"/>
                </a:solidFill>
                <a:latin typeface="Garamond" panose="02020404030301010803" pitchFamily="18" charset="0"/>
              </a:rPr>
              <a:t>Scarica e leggi l’</a:t>
            </a:r>
            <a:r>
              <a:rPr lang="it-IT" dirty="0" err="1">
                <a:solidFill>
                  <a:schemeClr val="tx1"/>
                </a:solidFill>
                <a:latin typeface="Garamond" panose="02020404030301010803" pitchFamily="18" charset="0"/>
              </a:rPr>
              <a:t>ebook</a:t>
            </a:r>
            <a:r>
              <a:rPr lang="it-IT" dirty="0">
                <a:solidFill>
                  <a:schemeClr val="tx1"/>
                </a:solidFill>
                <a:latin typeface="Garamond" panose="02020404030301010803" pitchFamily="18" charset="0"/>
              </a:rPr>
              <a:t>  </a:t>
            </a:r>
            <a:r>
              <a:rPr lang="it-IT" b="1" u="sng" dirty="0">
                <a:solidFill>
                  <a:schemeClr val="tx1"/>
                </a:solidFill>
                <a:latin typeface="Garamond" panose="02020404030301010803" pitchFamily="18" charset="0"/>
                <a:hlinkClick r:id="rId3"/>
              </a:rPr>
              <a:t>Dialoghi sulla dignità, Cittadini</a:t>
            </a:r>
            <a:r>
              <a:rPr lang="it-IT" u="sng" dirty="0">
                <a:solidFill>
                  <a:schemeClr val="tx1"/>
                </a:solidFill>
                <a:latin typeface="Garamond" panose="02020404030301010803" pitchFamily="18" charset="0"/>
                <a:hlinkClick r:id="rId3"/>
              </a:rPr>
              <a:t>,</a:t>
            </a:r>
            <a:r>
              <a:rPr lang="it-IT" dirty="0">
                <a:solidFill>
                  <a:schemeClr val="tx1"/>
                </a:solidFill>
                <a:latin typeface="Garamond" panose="02020404030301010803" pitchFamily="18" charset="0"/>
              </a:rPr>
              <a:t> a cura di Fondazione Feltrinelli, Fondazione Martini, 2013 con i testi di </a:t>
            </a:r>
            <a:r>
              <a:rPr lang="it-IT" dirty="0" err="1">
                <a:solidFill>
                  <a:schemeClr val="tx1"/>
                </a:solidFill>
                <a:latin typeface="Garamond" panose="02020404030301010803" pitchFamily="18" charset="0"/>
              </a:rPr>
              <a:t>Zigmunt</a:t>
            </a:r>
            <a:r>
              <a:rPr lang="it-IT" dirty="0">
                <a:solidFill>
                  <a:schemeClr val="tx1"/>
                </a:solidFill>
                <a:latin typeface="Garamond" panose="02020404030301010803" pitchFamily="18" charset="0"/>
              </a:rPr>
              <a:t> </a:t>
            </a:r>
            <a:r>
              <a:rPr lang="it-IT" dirty="0" err="1">
                <a:solidFill>
                  <a:schemeClr val="tx1"/>
                </a:solidFill>
                <a:latin typeface="Garamond" panose="02020404030301010803" pitchFamily="18" charset="0"/>
              </a:rPr>
              <a:t>Bauman</a:t>
            </a:r>
            <a:r>
              <a:rPr lang="it-IT" dirty="0">
                <a:solidFill>
                  <a:schemeClr val="tx1"/>
                </a:solidFill>
                <a:latin typeface="Garamond" panose="02020404030301010803" pitchFamily="18" charset="0"/>
              </a:rPr>
              <a:t> e Carlo Maria Martini</a:t>
            </a:r>
          </a:p>
          <a:p>
            <a:pPr algn="just"/>
            <a:r>
              <a:rPr lang="it-IT" sz="800" dirty="0">
                <a:solidFill>
                  <a:schemeClr val="tx1"/>
                </a:solidFill>
                <a:latin typeface="Garamond" panose="02020404030301010803" pitchFamily="18" charset="0"/>
              </a:rPr>
              <a:t> </a:t>
            </a:r>
          </a:p>
          <a:p>
            <a:pPr algn="just"/>
            <a:r>
              <a:rPr lang="it-IT" dirty="0">
                <a:solidFill>
                  <a:schemeClr val="tx1"/>
                </a:solidFill>
                <a:latin typeface="Garamond" panose="02020404030301010803" pitchFamily="18" charset="0"/>
              </a:rPr>
              <a:t>Guarda nel sito della Fondazione i video dell’incontro del 12 maggio 2017 </a:t>
            </a:r>
            <a:r>
              <a:rPr lang="it-IT" b="1" u="sng" dirty="0">
                <a:solidFill>
                  <a:schemeClr val="tx1"/>
                </a:solidFill>
                <a:latin typeface="Garamond" panose="02020404030301010803" pitchFamily="18" charset="0"/>
                <a:hlinkClick r:id="rId4"/>
              </a:rPr>
              <a:t>Conflitto e contemplazione: quale politica per la città</a:t>
            </a:r>
            <a:r>
              <a:rPr lang="it-IT" dirty="0">
                <a:solidFill>
                  <a:schemeClr val="tx1"/>
                </a:solidFill>
                <a:latin typeface="Garamond" panose="02020404030301010803" pitchFamily="18" charset="0"/>
              </a:rPr>
              <a:t>. Un evento pensato per presentare il </a:t>
            </a:r>
            <a:r>
              <a:rPr lang="it-IT" dirty="0" smtClean="0">
                <a:solidFill>
                  <a:schemeClr val="tx1"/>
                </a:solidFill>
                <a:latin typeface="Garamond" panose="02020404030301010803" pitchFamily="18" charset="0"/>
              </a:rPr>
              <a:t>volume </a:t>
            </a:r>
            <a:r>
              <a:rPr lang="it-IT" i="1" dirty="0" smtClean="0">
                <a:solidFill>
                  <a:schemeClr val="tx1"/>
                </a:solidFill>
                <a:latin typeface="Garamond" panose="02020404030301010803" pitchFamily="18" charset="0"/>
              </a:rPr>
              <a:t>Giustizia</a:t>
            </a:r>
            <a:r>
              <a:rPr lang="it-IT" i="1" dirty="0">
                <a:solidFill>
                  <a:schemeClr val="tx1"/>
                </a:solidFill>
                <a:latin typeface="Garamond" panose="02020404030301010803" pitchFamily="18" charset="0"/>
              </a:rPr>
              <a:t>, etica e politica nella città</a:t>
            </a:r>
            <a:r>
              <a:rPr lang="it-IT" dirty="0">
                <a:solidFill>
                  <a:schemeClr val="tx1"/>
                </a:solidFill>
                <a:latin typeface="Garamond" panose="02020404030301010803" pitchFamily="18" charset="0"/>
              </a:rPr>
              <a:t> e per dialogare con Arturo </a:t>
            </a:r>
            <a:r>
              <a:rPr lang="it-IT" dirty="0" err="1">
                <a:solidFill>
                  <a:schemeClr val="tx1"/>
                </a:solidFill>
                <a:latin typeface="Garamond" panose="02020404030301010803" pitchFamily="18" charset="0"/>
              </a:rPr>
              <a:t>Sosa</a:t>
            </a:r>
            <a:r>
              <a:rPr lang="it-IT" dirty="0">
                <a:solidFill>
                  <a:schemeClr val="tx1"/>
                </a:solidFill>
                <a:latin typeface="Garamond" panose="02020404030301010803" pitchFamily="18" charset="0"/>
              </a:rPr>
              <a:t> SJ, eletto a ottobre 2016 Superiore Generale della Compagnia di Gesù.</a:t>
            </a:r>
          </a:p>
          <a:p>
            <a:pPr algn="just"/>
            <a:endParaRPr lang="it-IT" dirty="0">
              <a:solidFill>
                <a:schemeClr val="tx1"/>
              </a:solidFill>
              <a:latin typeface="Garamond" panose="02020404030301010803" pitchFamily="18" charset="0"/>
            </a:endParaRPr>
          </a:p>
          <a:p>
            <a:pPr algn="just">
              <a:lnSpc>
                <a:spcPct val="107000"/>
              </a:lnSpc>
              <a:spcAft>
                <a:spcPts val="600"/>
              </a:spcAft>
            </a:pPr>
            <a:r>
              <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rPr>
              <a:t>MATERIALI DALLA RIVISTA «AGGIORNAMENTI SOCIALI</a:t>
            </a:r>
            <a:r>
              <a:rPr lang="it-IT" b="1" dirty="0" smtClean="0">
                <a:solidFill>
                  <a:srgbClr val="C00000"/>
                </a:solidFill>
                <a:latin typeface="Garamond" panose="02020404030301010803" pitchFamily="18" charset="0"/>
                <a:ea typeface="Calibri" panose="020F0502020204030204" pitchFamily="34" charset="0"/>
                <a:cs typeface="Times New Roman" panose="02020603050405020304" pitchFamily="18" charset="0"/>
              </a:rPr>
              <a:t>»</a:t>
            </a:r>
          </a:p>
          <a:p>
            <a:pPr algn="just">
              <a:lnSpc>
                <a:spcPct val="107000"/>
              </a:lnSpc>
              <a:spcAft>
                <a:spcPts val="600"/>
              </a:spcAft>
            </a:pPr>
            <a:r>
              <a:rPr lang="it-IT"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Mauro Bossi – Giovanni </a:t>
            </a:r>
            <a:r>
              <a:rPr lang="it-IT" dirty="0" err="1"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Teneggi</a:t>
            </a:r>
            <a:r>
              <a:rPr lang="it-IT"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it-IT"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5"/>
              </a:rPr>
              <a:t>Cooperative </a:t>
            </a:r>
            <a:r>
              <a:rPr lang="it-IT" b="1" dirty="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5"/>
              </a:rPr>
              <a:t>di comunità: lavorare insieme per rigenerare </a:t>
            </a:r>
            <a:r>
              <a:rPr lang="it-IT" b="1"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hlinkClick r:id="rId5"/>
              </a:rPr>
              <a:t>territori</a:t>
            </a:r>
            <a:r>
              <a:rPr lang="it-IT" dirty="0" smtClean="0">
                <a:solidFill>
                  <a:schemeClr val="tx1"/>
                </a:solidFill>
                <a:latin typeface="Garamond" panose="02020404030301010803" pitchFamily="18" charset="0"/>
                <a:ea typeface="Calibri" panose="020F0502020204030204" pitchFamily="34" charset="0"/>
                <a:cs typeface="Times New Roman" panose="02020603050405020304" pitchFamily="18" charset="0"/>
              </a:rPr>
              <a:t>, Aggiornamenti Sociali, gennaio 2021</a:t>
            </a:r>
            <a:endParaRPr lang="it-IT" dirty="0">
              <a:solidFill>
                <a:schemeClr val="tx1"/>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endParaRPr lang="it-IT" b="1" dirty="0">
              <a:solidFill>
                <a:srgbClr val="C00000"/>
              </a:solidFill>
              <a:latin typeface="Garamond" panose="02020404030301010803" pitchFamily="18" charset="0"/>
              <a:ea typeface="Calibri" panose="020F0502020204030204" pitchFamily="34" charset="0"/>
              <a:cs typeface="Times New Roman" panose="02020603050405020304" pitchFamily="18" charset="0"/>
            </a:endParaRPr>
          </a:p>
          <a:p>
            <a:pPr>
              <a:lnSpc>
                <a:spcPct val="107000"/>
              </a:lnSpc>
              <a:spcAft>
                <a:spcPts val="600"/>
              </a:spcAft>
            </a:pPr>
            <a:endParaRPr lang="it-IT" sz="1600" dirty="0">
              <a:solidFill>
                <a:schemeClr val="tx1"/>
              </a:solidFill>
              <a:latin typeface="Garamond" panose="02020404030301010803" pitchFamily="18" charset="0"/>
            </a:endParaRPr>
          </a:p>
        </p:txBody>
      </p:sp>
      <p:sp>
        <p:nvSpPr>
          <p:cNvPr id="7" name="Footer Placeholder 4">
            <a:extLst>
              <a:ext uri="{FF2B5EF4-FFF2-40B4-BE49-F238E27FC236}">
                <a16:creationId xmlns:a16="http://schemas.microsoft.com/office/drawing/2014/main" id="{E9772A82-5365-4197-86E0-324EE26A0E7E}"/>
              </a:ext>
            </a:extLst>
          </p:cNvPr>
          <p:cNvSpPr>
            <a:spLocks noGrp="1"/>
          </p:cNvSpPr>
          <p:nvPr>
            <p:ph type="ftr" sz="quarter" idx="11"/>
          </p:nvPr>
        </p:nvSpPr>
        <p:spPr>
          <a:xfrm>
            <a:off x="3223947" y="6356351"/>
            <a:ext cx="345810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10 </a:t>
            </a:r>
            <a:r>
              <a:rPr lang="it-IT" b="1" dirty="0"/>
              <a:t>«Un progetto per noi: sognare la città»</a:t>
            </a:r>
          </a:p>
        </p:txBody>
      </p:sp>
    </p:spTree>
    <p:extLst>
      <p:ext uri="{BB962C8B-B14F-4D97-AF65-F5344CB8AC3E}">
        <p14:creationId xmlns:p14="http://schemas.microsoft.com/office/powerpoint/2010/main" val="786470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1A64CCA-4939-4683-B350-102C2F982AB1}"/>
              </a:ext>
            </a:extLst>
          </p:cNvPr>
          <p:cNvSpPr>
            <a:spLocks noGrp="1"/>
          </p:cNvSpPr>
          <p:nvPr>
            <p:ph type="dt" sz="half" idx="10"/>
          </p:nvPr>
        </p:nvSpPr>
        <p:spPr/>
        <p:txBody>
          <a:bodyPr/>
          <a:lstStyle/>
          <a:p>
            <a:fld id="{CD66DEE4-F176-40A7-A87A-54AB7DB44C17}" type="datetime1">
              <a:rPr lang="it-IT" smtClean="0"/>
              <a:t>06/04/2021</a:t>
            </a:fld>
            <a:endParaRPr lang="it-IT" dirty="0">
              <a:latin typeface="Garamond" panose="02020404030301010803" pitchFamily="18" charset="0"/>
            </a:endParaRPr>
          </a:p>
        </p:txBody>
      </p:sp>
      <p:sp>
        <p:nvSpPr>
          <p:cNvPr id="4" name="Segnaposto numero diapositiva 3">
            <a:extLst>
              <a:ext uri="{FF2B5EF4-FFF2-40B4-BE49-F238E27FC236}">
                <a16:creationId xmlns:a16="http://schemas.microsoft.com/office/drawing/2014/main" id="{A20326A6-A489-416D-9564-4B7BECAC47E5}"/>
              </a:ext>
            </a:extLst>
          </p:cNvPr>
          <p:cNvSpPr>
            <a:spLocks noGrp="1"/>
          </p:cNvSpPr>
          <p:nvPr>
            <p:ph type="sldNum" sz="quarter" idx="12"/>
          </p:nvPr>
        </p:nvSpPr>
        <p:spPr/>
        <p:txBody>
          <a:bodyPr/>
          <a:lstStyle/>
          <a:p>
            <a:fld id="{C3E68A9F-E484-7D4B-81E9-17085C8B9CE5}" type="slidenum">
              <a:rPr lang="it-IT" smtClean="0"/>
              <a:pPr/>
              <a:t>8</a:t>
            </a:fld>
            <a:endParaRPr lang="it-IT" dirty="0">
              <a:latin typeface="Garamond" panose="02020404030301010803" pitchFamily="18" charset="0"/>
            </a:endParaRPr>
          </a:p>
        </p:txBody>
      </p:sp>
      <p:sp>
        <p:nvSpPr>
          <p:cNvPr id="5" name="Rettangolo 4">
            <a:extLst>
              <a:ext uri="{FF2B5EF4-FFF2-40B4-BE49-F238E27FC236}">
                <a16:creationId xmlns:a16="http://schemas.microsoft.com/office/drawing/2014/main" id="{5A2DF797-DBAB-4DF9-A617-FEB6F3440643}"/>
              </a:ext>
            </a:extLst>
          </p:cNvPr>
          <p:cNvSpPr/>
          <p:nvPr/>
        </p:nvSpPr>
        <p:spPr>
          <a:xfrm>
            <a:off x="283634" y="1449388"/>
            <a:ext cx="9199034" cy="3231654"/>
          </a:xfrm>
          <a:prstGeom prst="rect">
            <a:avLst/>
          </a:prstGeom>
          <a:noFill/>
          <a:ln w="9525"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wrap="square">
            <a:spAutoFit/>
          </a:bodyPr>
          <a:lstStyle/>
          <a:p>
            <a:r>
              <a:rPr lang="it-IT" b="1" cap="all" dirty="0">
                <a:solidFill>
                  <a:srgbClr val="CB3424"/>
                </a:solidFill>
                <a:latin typeface="Garamond" panose="02020404030301010803" pitchFamily="18" charset="0"/>
              </a:rPr>
              <a:t>Spunti di approfondimento e collegamento con altre materie</a:t>
            </a:r>
          </a:p>
          <a:p>
            <a:endParaRPr lang="it-IT" sz="500" i="1" dirty="0">
              <a:solidFill>
                <a:schemeClr val="tx1"/>
              </a:solidFill>
              <a:latin typeface="Garamond" panose="02020404030301010803" pitchFamily="18" charset="0"/>
            </a:endParaRPr>
          </a:p>
          <a:p>
            <a:endParaRPr lang="it-IT" sz="700" dirty="0">
              <a:solidFill>
                <a:schemeClr val="tx1"/>
              </a:solidFill>
              <a:effectLst>
                <a:outerShdw blurRad="38100" dist="38100" dir="2700000" algn="tl">
                  <a:srgbClr val="000000">
                    <a:alpha val="43137"/>
                  </a:srgbClr>
                </a:outerShdw>
              </a:effectLst>
              <a:latin typeface="Garamond" panose="02020404030301010803" pitchFamily="18" charset="0"/>
            </a:endParaRPr>
          </a:p>
          <a:p>
            <a:r>
              <a:rPr lang="it-IT" sz="1400" dirty="0">
                <a:solidFill>
                  <a:schemeClr val="tx1"/>
                </a:solidFill>
                <a:effectLst>
                  <a:outerShdw blurRad="38100" dist="38100" dir="2700000" algn="tl">
                    <a:srgbClr val="000000">
                      <a:alpha val="43137"/>
                    </a:srgbClr>
                  </a:outerShdw>
                </a:effectLst>
                <a:latin typeface="Garamond" panose="02020404030301010803" pitchFamily="18" charset="0"/>
              </a:rPr>
              <a:t>Si forniscono alcuni possibili collegamenti interdisciplinari a partire dal tema dell’unità. Si tratta di un elenco ovviamente parziale e incompleto. Ogni integrazione è la benvenuta, scrivici a: </a:t>
            </a:r>
            <a:r>
              <a:rPr lang="it-IT" sz="1400" dirty="0">
                <a:solidFill>
                  <a:srgbClr val="CB3424"/>
                </a:solidFill>
                <a:effectLst>
                  <a:outerShdw blurRad="38100" dist="38100" dir="2700000" algn="tl">
                    <a:srgbClr val="000000">
                      <a:alpha val="43137"/>
                    </a:srgbClr>
                  </a:outerShdw>
                </a:effectLst>
                <a:latin typeface="Garamond" panose="02020404030301010803" pitchFamily="18" charset="0"/>
                <a:hlinkClick r:id="rId2"/>
              </a:rPr>
              <a:t>edu@fondazionecarlomariamartini.it</a:t>
            </a:r>
            <a:endParaRPr lang="it-IT" sz="1300" dirty="0">
              <a:solidFill>
                <a:schemeClr val="tx1"/>
              </a:solidFill>
              <a:effectLst>
                <a:outerShdw blurRad="38100" dist="38100" dir="2700000" algn="tl">
                  <a:srgbClr val="000000">
                    <a:alpha val="43137"/>
                  </a:srgbClr>
                </a:outerShdw>
              </a:effectLst>
              <a:latin typeface="Garamond" panose="02020404030301010803" pitchFamily="18" charset="0"/>
            </a:endParaRPr>
          </a:p>
          <a:p>
            <a:pPr marL="285750" indent="-285750">
              <a:spcBef>
                <a:spcPts val="600"/>
              </a:spcBef>
              <a:buFont typeface="Arial" panose="020B0604020202020204" pitchFamily="34" charset="0"/>
              <a:buChar char="•"/>
            </a:pPr>
            <a:endParaRPr lang="it-IT" sz="1300" i="1" dirty="0">
              <a:solidFill>
                <a:schemeClr val="tx1"/>
              </a:solidFill>
              <a:latin typeface="Garamond" panose="02020404030301010803" pitchFamily="18" charset="0"/>
            </a:endParaRPr>
          </a:p>
          <a:p>
            <a:pPr marL="285750" indent="-285750" algn="just">
              <a:buFont typeface="Arial" panose="020B0604020202020204" pitchFamily="34" charset="0"/>
              <a:buChar char="•"/>
            </a:pPr>
            <a:r>
              <a:rPr lang="it-IT" sz="1400" i="1" dirty="0">
                <a:solidFill>
                  <a:schemeClr val="tx1"/>
                </a:solidFill>
                <a:latin typeface="Garamond" panose="02020404030301010803" pitchFamily="18" charset="0"/>
              </a:rPr>
              <a:t>Italiano triennio (letteratura e letture): </a:t>
            </a:r>
            <a:r>
              <a:rPr lang="it-IT" sz="1400" dirty="0">
                <a:solidFill>
                  <a:schemeClr val="tx1"/>
                </a:solidFill>
                <a:latin typeface="Garamond" panose="02020404030301010803" pitchFamily="18" charset="0"/>
              </a:rPr>
              <a:t>Calvino, Le città invisibili</a:t>
            </a:r>
            <a:endParaRPr lang="fr-FR" sz="1400" dirty="0">
              <a:solidFill>
                <a:schemeClr val="tx1"/>
              </a:solidFill>
              <a:latin typeface="Garamond" panose="02020404030301010803" pitchFamily="18" charset="0"/>
            </a:endParaRPr>
          </a:p>
          <a:p>
            <a:pPr marL="285750" indent="-285750" algn="just">
              <a:buFont typeface="Arial" panose="020B0604020202020204" pitchFamily="34" charset="0"/>
              <a:buChar char="•"/>
            </a:pPr>
            <a:r>
              <a:rPr lang="it-IT" sz="1400" i="1" dirty="0">
                <a:solidFill>
                  <a:schemeClr val="tx1"/>
                </a:solidFill>
                <a:latin typeface="Garamond" panose="02020404030301010803" pitchFamily="18" charset="0"/>
              </a:rPr>
              <a:t>Storia dell’arte: </a:t>
            </a:r>
            <a:r>
              <a:rPr lang="it-IT" sz="1400" dirty="0">
                <a:solidFill>
                  <a:schemeClr val="tx1"/>
                </a:solidFill>
                <a:latin typeface="Garamond" panose="02020404030301010803" pitchFamily="18" charset="0"/>
              </a:rPr>
              <a:t>Lorenzetti, Il buon governo; Autore ignoto, La città ideale; Albrecht Durer, la città ideale; Paul Klee, Città di sogno</a:t>
            </a:r>
            <a:endParaRPr lang="fr-FR" sz="1400" dirty="0">
              <a:solidFill>
                <a:schemeClr val="tx1"/>
              </a:solidFill>
              <a:latin typeface="Garamond" panose="02020404030301010803" pitchFamily="18" charset="0"/>
            </a:endParaRPr>
          </a:p>
          <a:p>
            <a:pPr marL="285750" indent="-285750" algn="just">
              <a:buFont typeface="Arial" panose="020B0604020202020204" pitchFamily="34" charset="0"/>
              <a:buChar char="•"/>
            </a:pPr>
            <a:r>
              <a:rPr lang="it-IT" sz="1400" i="1" dirty="0">
                <a:solidFill>
                  <a:schemeClr val="tx1"/>
                </a:solidFill>
                <a:latin typeface="Garamond" panose="02020404030301010803" pitchFamily="18" charset="0"/>
              </a:rPr>
              <a:t>Filosofia: le </a:t>
            </a:r>
            <a:r>
              <a:rPr lang="it-IT" sz="1400" dirty="0">
                <a:solidFill>
                  <a:schemeClr val="tx1"/>
                </a:solidFill>
                <a:latin typeface="Garamond" panose="02020404030301010803" pitchFamily="18" charset="0"/>
              </a:rPr>
              <a:t>città ideali (Campanella, Moro)</a:t>
            </a:r>
            <a:endParaRPr lang="fr-FR" sz="1400" dirty="0">
              <a:solidFill>
                <a:schemeClr val="tx1"/>
              </a:solidFill>
              <a:latin typeface="Garamond" panose="02020404030301010803" pitchFamily="18" charset="0"/>
            </a:endParaRPr>
          </a:p>
          <a:p>
            <a:r>
              <a:rPr lang="it-IT" dirty="0"/>
              <a:t> </a:t>
            </a:r>
          </a:p>
          <a:p>
            <a:r>
              <a:rPr lang="it-IT" sz="1400" b="1" dirty="0">
                <a:solidFill>
                  <a:schemeClr val="tx1"/>
                </a:solidFill>
                <a:latin typeface="Garamond" panose="02020404030301010803" pitchFamily="18" charset="0"/>
              </a:rPr>
              <a:t>Suggerimenti musicali</a:t>
            </a:r>
            <a:endParaRPr lang="it-IT" sz="1400" dirty="0">
              <a:solidFill>
                <a:schemeClr val="tx1"/>
              </a:solidFill>
              <a:latin typeface="Garamond" panose="02020404030301010803" pitchFamily="18" charset="0"/>
            </a:endParaRPr>
          </a:p>
          <a:p>
            <a:r>
              <a:rPr lang="en-GB" sz="1400" dirty="0" err="1">
                <a:solidFill>
                  <a:schemeClr val="tx1"/>
                </a:solidFill>
                <a:latin typeface="Garamond" panose="02020404030301010803" pitchFamily="18" charset="0"/>
              </a:rPr>
              <a:t>Musica</a:t>
            </a:r>
            <a:r>
              <a:rPr lang="en-GB" sz="1400" dirty="0">
                <a:solidFill>
                  <a:schemeClr val="tx1"/>
                </a:solidFill>
                <a:latin typeface="Garamond" panose="02020404030301010803" pitchFamily="18" charset="0"/>
              </a:rPr>
              <a:t>: Liza Minelli, New York, New York</a:t>
            </a:r>
            <a:endParaRPr lang="it-IT" sz="1400" dirty="0">
              <a:solidFill>
                <a:schemeClr val="tx1"/>
              </a:solidFill>
              <a:latin typeface="Garamond" panose="02020404030301010803" pitchFamily="18" charset="0"/>
            </a:endParaRPr>
          </a:p>
          <a:p>
            <a:pPr>
              <a:spcBef>
                <a:spcPts val="600"/>
              </a:spcBef>
            </a:pPr>
            <a:endParaRPr lang="it-IT" sz="1300" i="1" dirty="0">
              <a:solidFill>
                <a:schemeClr val="tx1"/>
              </a:solidFill>
              <a:latin typeface="Garamond" panose="02020404030301010803" pitchFamily="18" charset="0"/>
            </a:endParaRPr>
          </a:p>
        </p:txBody>
      </p:sp>
      <p:sp>
        <p:nvSpPr>
          <p:cNvPr id="6" name="Footer Placeholder 4">
            <a:extLst>
              <a:ext uri="{FF2B5EF4-FFF2-40B4-BE49-F238E27FC236}">
                <a16:creationId xmlns:a16="http://schemas.microsoft.com/office/drawing/2014/main" id="{E252E505-8E7C-433C-B3B6-61C53181783E}"/>
              </a:ext>
            </a:extLst>
          </p:cNvPr>
          <p:cNvSpPr>
            <a:spLocks noGrp="1"/>
          </p:cNvSpPr>
          <p:nvPr>
            <p:ph type="ftr" sz="quarter" idx="11"/>
          </p:nvPr>
        </p:nvSpPr>
        <p:spPr>
          <a:xfrm>
            <a:off x="3223947" y="6356351"/>
            <a:ext cx="3458105" cy="365125"/>
          </a:xfrm>
        </p:spPr>
        <p:txBody>
          <a:bodyPr/>
          <a:lstStyle>
            <a:lvl1pPr>
              <a:defRPr>
                <a:latin typeface="Garamond" panose="02020404030301010803" pitchFamily="18" charset="0"/>
              </a:defRPr>
            </a:lvl1pPr>
          </a:lstStyle>
          <a:p>
            <a:r>
              <a:rPr lang="it-IT" dirty="0"/>
              <a:t>Percorso didattico: </a:t>
            </a:r>
            <a:r>
              <a:rPr lang="it-IT" b="1" dirty="0"/>
              <a:t>CITTADINANZA – </a:t>
            </a:r>
            <a:r>
              <a:rPr lang="it-IT" b="1" cap="all" dirty="0"/>
              <a:t>unità 10 </a:t>
            </a:r>
            <a:r>
              <a:rPr lang="it-IT" b="1" dirty="0"/>
              <a:t>«Un progetto per noi: sognare la città»</a:t>
            </a:r>
          </a:p>
        </p:txBody>
      </p:sp>
    </p:spTree>
    <p:extLst>
      <p:ext uri="{BB962C8B-B14F-4D97-AF65-F5344CB8AC3E}">
        <p14:creationId xmlns:p14="http://schemas.microsoft.com/office/powerpoint/2010/main" val="2191509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B88CBD7-CE5D-684D-81ED-84ADBA84FC6B}"/>
              </a:ext>
            </a:extLst>
          </p:cNvPr>
          <p:cNvSpPr txBox="1"/>
          <p:nvPr/>
        </p:nvSpPr>
        <p:spPr>
          <a:xfrm>
            <a:off x="0" y="4371975"/>
            <a:ext cx="9906000" cy="523220"/>
          </a:xfrm>
          <a:prstGeom prst="rect">
            <a:avLst/>
          </a:prstGeom>
          <a:noFill/>
        </p:spPr>
        <p:txBody>
          <a:bodyPr wrap="square" rtlCol="0">
            <a:spAutoFit/>
          </a:bodyPr>
          <a:lstStyle/>
          <a:p>
            <a:pPr algn="ctr"/>
            <a:r>
              <a:rPr lang="it-IT" sz="2800" b="1" dirty="0">
                <a:solidFill>
                  <a:schemeClr val="bg1"/>
                </a:solidFill>
                <a:latin typeface="Garamond" panose="02020404030301010803" pitchFamily="18" charset="0"/>
              </a:rPr>
              <a:t>GRAZIE</a:t>
            </a:r>
            <a:endParaRPr lang="it-IT" i="1" dirty="0">
              <a:solidFill>
                <a:schemeClr val="bg1"/>
              </a:solidFill>
              <a:latin typeface="Garamond" panose="02020404030301010803" pitchFamily="18" charset="0"/>
            </a:endParaRPr>
          </a:p>
        </p:txBody>
      </p:sp>
    </p:spTree>
    <p:extLst>
      <p:ext uri="{BB962C8B-B14F-4D97-AF65-F5344CB8AC3E}">
        <p14:creationId xmlns:p14="http://schemas.microsoft.com/office/powerpoint/2010/main" val="2781506753"/>
      </p:ext>
    </p:extLst>
  </p:cSld>
  <p:clrMapOvr>
    <a:masterClrMapping/>
  </p:clrMapOvr>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CMM_Cittadinanza_U1.pptx" id="{F3DA9416-EC5B-458A-A86B-78426769E64B}" vid="{8D487880-EEB7-4A99-895D-64EBF4FFBE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D15B43572EBB6B41AC6740E451A88C09" ma:contentTypeVersion="13" ma:contentTypeDescription="Creare un nuovo documento." ma:contentTypeScope="" ma:versionID="41a6e4b7f744dec1c26731f744bd288f">
  <xsd:schema xmlns:xsd="http://www.w3.org/2001/XMLSchema" xmlns:xs="http://www.w3.org/2001/XMLSchema" xmlns:p="http://schemas.microsoft.com/office/2006/metadata/properties" xmlns:ns3="a7199cc5-02f3-45e2-a878-f43d72996dca" xmlns:ns4="43f2dd92-7763-4bff-8f1b-6d6609a9b2be" targetNamespace="http://schemas.microsoft.com/office/2006/metadata/properties" ma:root="true" ma:fieldsID="4ee3681891662c7669237d1734be3451" ns3:_="" ns4:_="">
    <xsd:import namespace="a7199cc5-02f3-45e2-a878-f43d72996dca"/>
    <xsd:import namespace="43f2dd92-7763-4bff-8f1b-6d6609a9b2b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199cc5-02f3-45e2-a878-f43d72996dc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f2dd92-7763-4bff-8f1b-6d6609a9b2be"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SharingHintHash" ma:index="20"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A8316D-2970-4E36-87FB-DC5B19518BE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199cc5-02f3-45e2-a878-f43d72996dca"/>
    <ds:schemaRef ds:uri="43f2dd92-7763-4bff-8f1b-6d6609a9b2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5D53B7-CFB7-49A3-8D2C-1FB75585C0D9}">
  <ds:schemaRefs>
    <ds:schemaRef ds:uri="http://schemas.microsoft.com/sharepoint/v3/contenttype/forms"/>
  </ds:schemaRefs>
</ds:datastoreItem>
</file>

<file path=customXml/itemProps3.xml><?xml version="1.0" encoding="utf-8"?>
<ds:datastoreItem xmlns:ds="http://schemas.openxmlformats.org/officeDocument/2006/customXml" ds:itemID="{4A113BFC-66CE-4CD7-A36C-32BB389EA2A7}">
  <ds:schemaRefs>
    <ds:schemaRef ds:uri="http://schemas.microsoft.com/office/2006/documentManagement/types"/>
    <ds:schemaRef ds:uri="http://purl.org/dc/elements/1.1/"/>
    <ds:schemaRef ds:uri="http://schemas.microsoft.com/office/2006/metadata/properties"/>
    <ds:schemaRef ds:uri="http://purl.org/dc/terms/"/>
    <ds:schemaRef ds:uri="43f2dd92-7763-4bff-8f1b-6d6609a9b2be"/>
    <ds:schemaRef ds:uri="http://schemas.microsoft.com/office/infopath/2007/PartnerControls"/>
    <ds:schemaRef ds:uri="http://purl.org/dc/dcmitype/"/>
    <ds:schemaRef ds:uri="http://schemas.openxmlformats.org/package/2006/metadata/core-properties"/>
    <ds:schemaRef ds:uri="a7199cc5-02f3-45e2-a878-f43d72996dc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FCMM_Cittadinanza_U1</Template>
  <TotalTime>97</TotalTime>
  <Words>1306</Words>
  <Application>Microsoft Office PowerPoint</Application>
  <PresentationFormat>A4 (21x29,7 cm)</PresentationFormat>
  <Paragraphs>71</Paragraphs>
  <Slides>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Calibri</vt:lpstr>
      <vt:lpstr>Garamond</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FCMM_Cittadinanza_U2</dc:title>
  <dc:creator>Federico Defendenti</dc:creator>
  <cp:lastModifiedBy>Maria Grazia Tanara</cp:lastModifiedBy>
  <cp:revision>23</cp:revision>
  <dcterms:created xsi:type="dcterms:W3CDTF">2021-02-15T14:09:09Z</dcterms:created>
  <dcterms:modified xsi:type="dcterms:W3CDTF">2021-04-06T08:02:45Z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0x010100D15B43572EBB6B41AC6740E451A88C09</vt:lpwstr>
  </property>
</Properties>
</file>