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7"/>
  </p:notesMasterIdLst>
  <p:sldIdLst>
    <p:sldId id="256" r:id="rId5"/>
    <p:sldId id="257" r:id="rId6"/>
    <p:sldId id="275" r:id="rId7"/>
    <p:sldId id="279" r:id="rId8"/>
    <p:sldId id="278" r:id="rId9"/>
    <p:sldId id="281" r:id="rId10"/>
    <p:sldId id="284" r:id="rId11"/>
    <p:sldId id="285" r:id="rId12"/>
    <p:sldId id="296" r:id="rId13"/>
    <p:sldId id="287" r:id="rId14"/>
    <p:sldId id="288" r:id="rId15"/>
    <p:sldId id="268" r:id="rId16"/>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userDrawn="1">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342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77"/>
  </p:normalViewPr>
  <p:slideViewPr>
    <p:cSldViewPr snapToGrid="0" snapToObjects="1">
      <p:cViewPr>
        <p:scale>
          <a:sx n="66" d="100"/>
          <a:sy n="66" d="100"/>
        </p:scale>
        <p:origin x="1368" y="228"/>
      </p:cViewPr>
      <p:guideLst>
        <p:guide orient="horz" pos="913"/>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42ADE8-22E0-4C8A-8793-0DEC51AB1CB2}" type="datetimeFigureOut">
              <a:rPr lang="it-IT" smtClean="0"/>
              <a:t>01/03/2021</a:t>
            </a:fld>
            <a:endParaRPr lang="it-IT" dirty="0"/>
          </a:p>
        </p:txBody>
      </p:sp>
      <p:sp>
        <p:nvSpPr>
          <p:cNvPr id="4" name="Segnaposto immagine diapositiva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DAD629-2F34-4D65-B9C1-7B1D033FFA7B}" type="slidenum">
              <a:rPr lang="it-IT" smtClean="0"/>
              <a:t>‹N›</a:t>
            </a:fld>
            <a:endParaRPr lang="it-IT" dirty="0"/>
          </a:p>
        </p:txBody>
      </p:sp>
    </p:spTree>
    <p:extLst>
      <p:ext uri="{BB962C8B-B14F-4D97-AF65-F5344CB8AC3E}">
        <p14:creationId xmlns:p14="http://schemas.microsoft.com/office/powerpoint/2010/main" val="1812786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pertina">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7289B12F-3E49-374E-A3BF-257B8D6F9648}"/>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930078" cy="6858000"/>
          </a:xfrm>
          <a:prstGeom prst="rect">
            <a:avLst/>
          </a:prstGeom>
        </p:spPr>
      </p:pic>
    </p:spTree>
    <p:extLst>
      <p:ext uri="{BB962C8B-B14F-4D97-AF65-F5344CB8AC3E}">
        <p14:creationId xmlns:p14="http://schemas.microsoft.com/office/powerpoint/2010/main" val="1500291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st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Garamond" panose="02020404030301010803" pitchFamily="18" charset="0"/>
              </a:defRPr>
            </a:lvl1pPr>
          </a:lstStyle>
          <a:p>
            <a:fld id="{CD66DEE4-F176-40A7-A87A-54AB7DB44C17}" type="datetime1">
              <a:rPr lang="it-IT" smtClean="0"/>
              <a:t>01/03/2021</a:t>
            </a:fld>
            <a:endParaRPr lang="it-IT" dirty="0">
              <a:latin typeface="Garamond" panose="02020404030301010803" pitchFamily="18" charset="0"/>
            </a:endParaRPr>
          </a:p>
        </p:txBody>
      </p:sp>
      <p:sp>
        <p:nvSpPr>
          <p:cNvPr id="5" name="Footer Placeholder 4"/>
          <p:cNvSpPr>
            <a:spLocks noGrp="1"/>
          </p:cNvSpPr>
          <p:nvPr>
            <p:ph type="ftr" sz="quarter" idx="11"/>
          </p:nvPr>
        </p:nvSpPr>
        <p:spPr/>
        <p:txBody>
          <a:bodyPr/>
          <a:lstStyle>
            <a:lvl1pPr>
              <a:defRPr>
                <a:latin typeface="Garamond" panose="02020404030301010803" pitchFamily="18" charset="0"/>
              </a:defRPr>
            </a:lvl1pPr>
          </a:lstStyle>
          <a:p>
            <a:r>
              <a:rPr lang="it-IT" dirty="0"/>
              <a:t>Percorso didattico: </a:t>
            </a:r>
            <a:r>
              <a:rPr lang="it-IT" b="1" dirty="0"/>
              <a:t>CITTADINANZA</a:t>
            </a:r>
          </a:p>
        </p:txBody>
      </p:sp>
      <p:sp>
        <p:nvSpPr>
          <p:cNvPr id="6" name="Slide Number Placeholder 5"/>
          <p:cNvSpPr>
            <a:spLocks noGrp="1"/>
          </p:cNvSpPr>
          <p:nvPr>
            <p:ph type="sldNum" sz="quarter" idx="12"/>
          </p:nvPr>
        </p:nvSpPr>
        <p:spPr/>
        <p:txBody>
          <a:bodyPr/>
          <a:lstStyle>
            <a:lvl1pPr>
              <a:defRPr>
                <a:latin typeface="Garamond" panose="02020404030301010803" pitchFamily="18" charset="0"/>
              </a:defRPr>
            </a:lvl1pPr>
          </a:lstStyle>
          <a:p>
            <a:fld id="{C3E68A9F-E484-7D4B-81E9-17085C8B9CE5}" type="slidenum">
              <a:rPr lang="it-IT" smtClean="0"/>
              <a:pPr/>
              <a:t>‹N›</a:t>
            </a:fld>
            <a:endParaRPr lang="it-IT" dirty="0">
              <a:latin typeface="Garamond" panose="02020404030301010803" pitchFamily="18" charset="0"/>
            </a:endParaRPr>
          </a:p>
        </p:txBody>
      </p:sp>
      <p:cxnSp>
        <p:nvCxnSpPr>
          <p:cNvPr id="8" name="Connettore 1 7">
            <a:extLst>
              <a:ext uri="{FF2B5EF4-FFF2-40B4-BE49-F238E27FC236}">
                <a16:creationId xmlns:a16="http://schemas.microsoft.com/office/drawing/2014/main" id="{22F75D50-936F-8E48-BDC0-00A16D42FC71}"/>
              </a:ext>
            </a:extLst>
          </p:cNvPr>
          <p:cNvCxnSpPr/>
          <p:nvPr userDrawn="1"/>
        </p:nvCxnSpPr>
        <p:spPr>
          <a:xfrm>
            <a:off x="681038" y="6221505"/>
            <a:ext cx="8543925" cy="0"/>
          </a:xfrm>
          <a:prstGeom prst="line">
            <a:avLst/>
          </a:prstGeom>
        </p:spPr>
        <p:style>
          <a:lnRef idx="1">
            <a:schemeClr val="accent1"/>
          </a:lnRef>
          <a:fillRef idx="0">
            <a:schemeClr val="accent1"/>
          </a:fillRef>
          <a:effectRef idx="0">
            <a:schemeClr val="accent1"/>
          </a:effectRef>
          <a:fontRef idx="minor">
            <a:schemeClr val="tx1"/>
          </a:fontRef>
        </p:style>
      </p:cxnSp>
      <p:pic>
        <p:nvPicPr>
          <p:cNvPr id="9" name="Immagine 8">
            <a:extLst>
              <a:ext uri="{FF2B5EF4-FFF2-40B4-BE49-F238E27FC236}">
                <a16:creationId xmlns:a16="http://schemas.microsoft.com/office/drawing/2014/main" id="{AE931C35-D28E-7846-84E1-64DF764AC03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858105" y="302999"/>
            <a:ext cx="2189789" cy="973354"/>
          </a:xfrm>
          <a:prstGeom prst="rect">
            <a:avLst/>
          </a:prstGeom>
        </p:spPr>
      </p:pic>
    </p:spTree>
    <p:extLst>
      <p:ext uri="{BB962C8B-B14F-4D97-AF65-F5344CB8AC3E}">
        <p14:creationId xmlns:p14="http://schemas.microsoft.com/office/powerpoint/2010/main" val="1480925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pertura interna">
    <p:spTree>
      <p:nvGrpSpPr>
        <p:cNvPr id="1" name=""/>
        <p:cNvGrpSpPr/>
        <p:nvPr/>
      </p:nvGrpSpPr>
      <p:grpSpPr>
        <a:xfrm>
          <a:off x="0" y="0"/>
          <a:ext cx="0" cy="0"/>
          <a:chOff x="0" y="0"/>
          <a:chExt cx="0" cy="0"/>
        </a:xfrm>
      </p:grpSpPr>
      <p:pic>
        <p:nvPicPr>
          <p:cNvPr id="7" name="Immagine 6" descr="Immagine che contiene testo&#10;&#10;Descrizione generata automaticamente">
            <a:extLst>
              <a:ext uri="{FF2B5EF4-FFF2-40B4-BE49-F238E27FC236}">
                <a16:creationId xmlns:a16="http://schemas.microsoft.com/office/drawing/2014/main" id="{3B305E9B-7C93-B740-937B-A2E3BC436C74}"/>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906000" cy="6858000"/>
          </a:xfrm>
          <a:prstGeom prst="rect">
            <a:avLst/>
          </a:prstGeom>
        </p:spPr>
      </p:pic>
      <p:sp>
        <p:nvSpPr>
          <p:cNvPr id="4" name="Date Placeholder 3"/>
          <p:cNvSpPr>
            <a:spLocks noGrp="1"/>
          </p:cNvSpPr>
          <p:nvPr>
            <p:ph type="dt" sz="half" idx="10"/>
          </p:nvPr>
        </p:nvSpPr>
        <p:spPr/>
        <p:txBody>
          <a:bodyPr/>
          <a:lstStyle>
            <a:lvl1pPr>
              <a:defRPr>
                <a:solidFill>
                  <a:schemeClr val="bg1"/>
                </a:solidFill>
                <a:latin typeface="Garamond" panose="02020404030301010803" pitchFamily="18" charset="0"/>
              </a:defRPr>
            </a:lvl1pPr>
          </a:lstStyle>
          <a:p>
            <a:fld id="{1E5F8242-0BAD-4486-8B3E-8DAF5998033A}" type="datetime1">
              <a:rPr lang="it-IT" smtClean="0"/>
              <a:t>01/03/2021</a:t>
            </a:fld>
            <a:endParaRPr lang="it-IT" dirty="0"/>
          </a:p>
        </p:txBody>
      </p:sp>
      <p:sp>
        <p:nvSpPr>
          <p:cNvPr id="5" name="Footer Placeholder 4"/>
          <p:cNvSpPr>
            <a:spLocks noGrp="1"/>
          </p:cNvSpPr>
          <p:nvPr>
            <p:ph type="ftr" sz="quarter" idx="11"/>
          </p:nvPr>
        </p:nvSpPr>
        <p:spPr/>
        <p:txBody>
          <a:bodyPr/>
          <a:lstStyle>
            <a:lvl1pPr>
              <a:defRPr>
                <a:solidFill>
                  <a:schemeClr val="bg1"/>
                </a:solidFill>
                <a:latin typeface="Garamond" panose="02020404030301010803" pitchFamily="18" charset="0"/>
              </a:defRPr>
            </a:lvl1pPr>
          </a:lstStyle>
          <a:p>
            <a:r>
              <a:rPr lang="it-IT" dirty="0"/>
              <a:t>Percorso didattico: </a:t>
            </a:r>
            <a:r>
              <a:rPr lang="it-IT" b="1" dirty="0"/>
              <a:t>CITTADINANZA</a:t>
            </a:r>
          </a:p>
        </p:txBody>
      </p:sp>
      <p:sp>
        <p:nvSpPr>
          <p:cNvPr id="6" name="Slide Number Placeholder 5"/>
          <p:cNvSpPr>
            <a:spLocks noGrp="1"/>
          </p:cNvSpPr>
          <p:nvPr>
            <p:ph type="sldNum" sz="quarter" idx="12"/>
          </p:nvPr>
        </p:nvSpPr>
        <p:spPr/>
        <p:txBody>
          <a:bodyPr/>
          <a:lstStyle>
            <a:lvl1pPr>
              <a:defRPr>
                <a:solidFill>
                  <a:schemeClr val="bg1"/>
                </a:solidFill>
                <a:latin typeface="Garamond" panose="02020404030301010803" pitchFamily="18" charset="0"/>
              </a:defRPr>
            </a:lvl1pPr>
          </a:lstStyle>
          <a:p>
            <a:fld id="{C3E68A9F-E484-7D4B-81E9-17085C8B9CE5}" type="slidenum">
              <a:rPr lang="it-IT" smtClean="0"/>
              <a:pPr/>
              <a:t>‹N›</a:t>
            </a:fld>
            <a:endParaRPr lang="it-IT" dirty="0"/>
          </a:p>
        </p:txBody>
      </p:sp>
      <p:pic>
        <p:nvPicPr>
          <p:cNvPr id="10" name="Immagine 9" descr="Immagine che contiene testo&#10;&#10;Descrizione generata automaticamente">
            <a:extLst>
              <a:ext uri="{FF2B5EF4-FFF2-40B4-BE49-F238E27FC236}">
                <a16:creationId xmlns:a16="http://schemas.microsoft.com/office/drawing/2014/main" id="{64F83902-2AD1-314E-9DC7-F2BEB714FD85}"/>
              </a:ext>
            </a:extLst>
          </p:cNvPr>
          <p:cNvPicPr>
            <a:picLocks noChangeAspect="1"/>
          </p:cNvPicPr>
          <p:nvPr userDrawn="1"/>
        </p:nvPicPr>
        <p:blipFill>
          <a:blip r:embed="rId3" cstate="screen">
            <a:alphaModFix amt="35000"/>
            <a:extLst>
              <a:ext uri="{28A0092B-C50C-407E-A947-70E740481C1C}">
                <a14:useLocalDpi xmlns:a14="http://schemas.microsoft.com/office/drawing/2010/main"/>
              </a:ext>
            </a:extLst>
          </a:blip>
          <a:stretch>
            <a:fillRect/>
          </a:stretch>
        </p:blipFill>
        <p:spPr>
          <a:xfrm>
            <a:off x="0" y="4273733"/>
            <a:ext cx="9906000" cy="2265181"/>
          </a:xfrm>
          <a:prstGeom prst="rect">
            <a:avLst/>
          </a:prstGeom>
        </p:spPr>
      </p:pic>
    </p:spTree>
    <p:extLst>
      <p:ext uri="{BB962C8B-B14F-4D97-AF65-F5344CB8AC3E}">
        <p14:creationId xmlns:p14="http://schemas.microsoft.com/office/powerpoint/2010/main" val="1766091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pertina">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7289B12F-3E49-374E-A3BF-257B8D6F9648}"/>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930078" cy="6858000"/>
          </a:xfrm>
          <a:prstGeom prst="rect">
            <a:avLst/>
          </a:prstGeom>
        </p:spPr>
      </p:pic>
      <p:pic>
        <p:nvPicPr>
          <p:cNvPr id="4" name="Immagine 3" descr="Immagine che contiene testo&#10;&#10;Descrizione generata automaticamente">
            <a:extLst>
              <a:ext uri="{FF2B5EF4-FFF2-40B4-BE49-F238E27FC236}">
                <a16:creationId xmlns:a16="http://schemas.microsoft.com/office/drawing/2014/main" id="{F7EE5FE2-F0C6-3E45-99F0-8E3096473B47}"/>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4592819"/>
            <a:ext cx="9906000" cy="2265181"/>
          </a:xfrm>
          <a:prstGeom prst="rect">
            <a:avLst/>
          </a:prstGeom>
        </p:spPr>
      </p:pic>
    </p:spTree>
    <p:extLst>
      <p:ext uri="{BB962C8B-B14F-4D97-AF65-F5344CB8AC3E}">
        <p14:creationId xmlns:p14="http://schemas.microsoft.com/office/powerpoint/2010/main" val="24746796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4F8DB-D4B4-4FAE-A352-31D35B165624}" type="datetime1">
              <a:rPr lang="it-IT" smtClean="0"/>
              <a:t>01/03/2021</a:t>
            </a:fld>
            <a:endParaRPr lang="it-IT"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dirty="0"/>
              <a:t>Percorso didattico: CITTADINANZA</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E68A9F-E484-7D4B-81E9-17085C8B9CE5}" type="slidenum">
              <a:rPr lang="it-IT" smtClean="0"/>
              <a:t>‹N›</a:t>
            </a:fld>
            <a:endParaRPr lang="it-IT" dirty="0"/>
          </a:p>
        </p:txBody>
      </p:sp>
    </p:spTree>
    <p:extLst>
      <p:ext uri="{BB962C8B-B14F-4D97-AF65-F5344CB8AC3E}">
        <p14:creationId xmlns:p14="http://schemas.microsoft.com/office/powerpoint/2010/main" val="2623773812"/>
      </p:ext>
    </p:extLst>
  </p:cSld>
  <p:clrMap bg1="lt1" tx1="dk1" bg2="lt2" tx2="dk2" accent1="accent1" accent2="accent2" accent3="accent3" accent4="accent4" accent5="accent5" accent6="accent6" hlink="hlink" folHlink="folHlink"/>
  <p:sldLayoutIdLst>
    <p:sldLayoutId id="2147483661" r:id="rId1"/>
    <p:sldLayoutId id="2147483671" r:id="rId2"/>
    <p:sldLayoutId id="2147483672" r:id="rId3"/>
    <p:sldLayoutId id="2147483673" r:id="rId4"/>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archivio.fondazionecarlomariamartini.it/fcmm-web/storico/detail/IT-FCMM-ST0003-000042/sia-pace-sulle-tue-mura-sal-121-7.html" TargetMode="External"/><Relationship Id="rId7" Type="http://schemas.openxmlformats.org/officeDocument/2006/relationships/hyperlink" Target="https://www.aggiornamentisociali.it/articoli/social-street-il-vicinato-al-tempo-di-internet/" TargetMode="External"/><Relationship Id="rId2" Type="http://schemas.openxmlformats.org/officeDocument/2006/relationships/hyperlink" Target="http://archivio.fondazionecarlomariamartini.it/fcmm-web/audio/detail/IT-FCMM-AV0002-000300/sia-pace-sulle-tue-mura.html" TargetMode="External"/><Relationship Id="rId1" Type="http://schemas.openxmlformats.org/officeDocument/2006/relationships/slideLayout" Target="../slideLayouts/slideLayout2.xml"/><Relationship Id="rId6" Type="http://schemas.openxmlformats.org/officeDocument/2006/relationships/hyperlink" Target="https://fondazionecarlomariamartini.it/project/adversadiligere/" TargetMode="External"/><Relationship Id="rId5" Type="http://schemas.openxmlformats.org/officeDocument/2006/relationships/hyperlink" Target="http://archivio.fondazionecarlomariamartini.it/fcmm-web/fototeca/search/result.html" TargetMode="External"/><Relationship Id="rId4" Type="http://schemas.openxmlformats.org/officeDocument/2006/relationships/hyperlink" Target="http://archivio.fondazionecarlomariamartini.it/fcmm-web/storico/detail/IT-FCMM-ST0002-000716/sia-pace-sulle-tue-mura-sal-121-7.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850127D2-187C-8E42-908E-8A80767F3C9E}"/>
              </a:ext>
            </a:extLst>
          </p:cNvPr>
          <p:cNvSpPr txBox="1"/>
          <p:nvPr/>
        </p:nvSpPr>
        <p:spPr>
          <a:xfrm>
            <a:off x="0" y="4371975"/>
            <a:ext cx="9905999" cy="1692771"/>
          </a:xfrm>
          <a:prstGeom prst="rect">
            <a:avLst/>
          </a:prstGeom>
          <a:noFill/>
        </p:spPr>
        <p:txBody>
          <a:bodyPr wrap="square" rtlCol="0">
            <a:spAutoFit/>
          </a:bodyPr>
          <a:lstStyle/>
          <a:p>
            <a:pPr algn="ctr"/>
            <a:r>
              <a:rPr lang="it-IT" sz="2800" b="1" dirty="0">
                <a:solidFill>
                  <a:schemeClr val="bg1"/>
                </a:solidFill>
                <a:effectLst>
                  <a:outerShdw blurRad="38100" dist="38100" dir="2700000" algn="tl">
                    <a:srgbClr val="000000">
                      <a:alpha val="43137"/>
                    </a:srgbClr>
                  </a:outerShdw>
                </a:effectLst>
                <a:latin typeface="Garamond" panose="02020404030301010803" pitchFamily="18" charset="0"/>
              </a:rPr>
              <a:t>CITTADINANZA – </a:t>
            </a:r>
            <a:r>
              <a:rPr lang="it-IT" sz="2800" b="1" cap="all" dirty="0">
                <a:solidFill>
                  <a:schemeClr val="bg1"/>
                </a:solidFill>
                <a:effectLst>
                  <a:outerShdw blurRad="38100" dist="38100" dir="2700000" algn="tl">
                    <a:srgbClr val="000000">
                      <a:alpha val="43137"/>
                    </a:srgbClr>
                  </a:outerShdw>
                </a:effectLst>
                <a:latin typeface="Garamond" panose="02020404030301010803" pitchFamily="18" charset="0"/>
              </a:rPr>
              <a:t>unità</a:t>
            </a:r>
            <a:r>
              <a:rPr lang="it-IT" sz="2800" b="1" dirty="0">
                <a:solidFill>
                  <a:schemeClr val="bg1"/>
                </a:solidFill>
                <a:effectLst>
                  <a:outerShdw blurRad="38100" dist="38100" dir="2700000" algn="tl">
                    <a:srgbClr val="000000">
                      <a:alpha val="43137"/>
                    </a:srgbClr>
                  </a:outerShdw>
                </a:effectLst>
                <a:latin typeface="Garamond" panose="02020404030301010803" pitchFamily="18" charset="0"/>
              </a:rPr>
              <a:t> 4</a:t>
            </a:r>
            <a:r>
              <a:rPr lang="it-IT" sz="2800" dirty="0">
                <a:solidFill>
                  <a:schemeClr val="bg1"/>
                </a:solidFill>
                <a:effectLst>
                  <a:outerShdw blurRad="38100" dist="38100" dir="2700000" algn="tl">
                    <a:srgbClr val="000000">
                      <a:alpha val="43137"/>
                    </a:srgbClr>
                  </a:outerShdw>
                </a:effectLst>
                <a:latin typeface="Garamond" panose="02020404030301010803" pitchFamily="18" charset="0"/>
              </a:rPr>
              <a:t> </a:t>
            </a:r>
          </a:p>
          <a:p>
            <a:pPr algn="ctr"/>
            <a:r>
              <a:rPr lang="it-IT" sz="4000" b="1" dirty="0">
                <a:solidFill>
                  <a:schemeClr val="bg1"/>
                </a:solidFill>
                <a:effectLst>
                  <a:outerShdw blurRad="38100" dist="38100" dir="2700000" algn="tl">
                    <a:srgbClr val="000000">
                      <a:alpha val="43137"/>
                    </a:srgbClr>
                  </a:outerShdw>
                </a:effectLst>
                <a:latin typeface="Garamond" panose="02020404030301010803" pitchFamily="18" charset="0"/>
              </a:rPr>
              <a:t>Le relazioni nella mia città</a:t>
            </a:r>
            <a:endParaRPr lang="it-IT" i="1" dirty="0">
              <a:effectLst>
                <a:outerShdw blurRad="38100" dist="38100" dir="2700000" algn="tl">
                  <a:srgbClr val="000000">
                    <a:alpha val="43137"/>
                  </a:srgbClr>
                </a:outerShdw>
              </a:effectLst>
              <a:latin typeface="Garamond" panose="02020404030301010803" pitchFamily="18" charset="0"/>
            </a:endParaRPr>
          </a:p>
          <a:p>
            <a:pPr algn="ctr"/>
            <a:endParaRPr lang="it-IT" i="1" dirty="0">
              <a:solidFill>
                <a:schemeClr val="bg1"/>
              </a:solidFill>
              <a:effectLst>
                <a:outerShdw blurRad="38100" dist="38100" dir="2700000" algn="tl">
                  <a:srgbClr val="000000">
                    <a:alpha val="43137"/>
                  </a:srgbClr>
                </a:outerShdw>
              </a:effectLst>
              <a:latin typeface="Garamond" panose="02020404030301010803" pitchFamily="18" charset="0"/>
            </a:endParaRPr>
          </a:p>
          <a:p>
            <a:pPr algn="ctr"/>
            <a:r>
              <a:rPr lang="it-IT" i="1" dirty="0">
                <a:solidFill>
                  <a:schemeClr val="bg1"/>
                </a:solidFill>
                <a:effectLst>
                  <a:outerShdw blurRad="38100" dist="38100" dir="2700000" algn="tl">
                    <a:srgbClr val="000000">
                      <a:alpha val="43137"/>
                    </a:srgbClr>
                  </a:outerShdw>
                </a:effectLst>
                <a:latin typeface="Garamond" panose="02020404030301010803" pitchFamily="18" charset="0"/>
              </a:rPr>
              <a:t>a cura di Federico Defendenti e Agostino Frigerio</a:t>
            </a:r>
          </a:p>
        </p:txBody>
      </p:sp>
    </p:spTree>
    <p:extLst>
      <p:ext uri="{BB962C8B-B14F-4D97-AF65-F5344CB8AC3E}">
        <p14:creationId xmlns:p14="http://schemas.microsoft.com/office/powerpoint/2010/main" val="4212624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01/03/2021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10</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02485"/>
            <a:ext cx="8543926" cy="4669612"/>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nSpc>
                <a:spcPct val="107000"/>
              </a:lnSpc>
              <a:spcAft>
                <a:spcPts val="600"/>
              </a:spcAft>
            </a:pPr>
            <a:endParaRPr lang="it-IT" b="1" dirty="0">
              <a:solidFill>
                <a:srgbClr val="C00000"/>
              </a:solidFill>
              <a:latin typeface="Garamond" panose="02020404030301010803" pitchFamily="18" charset="0"/>
              <a:ea typeface="Calibri" panose="020F0502020204030204" pitchFamily="34" charset="0"/>
              <a:cs typeface="Times New Roman" panose="02020603050405020304" pitchFamily="18" charset="0"/>
            </a:endParaRPr>
          </a:p>
          <a:p>
            <a:pPr>
              <a:lnSpc>
                <a:spcPct val="107000"/>
              </a:lnSpc>
              <a:spcAft>
                <a:spcPts val="600"/>
              </a:spcAft>
            </a:pPr>
            <a:r>
              <a:rPr lang="it-IT" b="1" dirty="0">
                <a:solidFill>
                  <a:srgbClr val="C00000"/>
                </a:solidFill>
                <a:latin typeface="Garamond" panose="02020404030301010803" pitchFamily="18" charset="0"/>
                <a:ea typeface="Calibri" panose="020F0502020204030204" pitchFamily="34" charset="0"/>
                <a:cs typeface="Times New Roman" panose="02020603050405020304" pitchFamily="18" charset="0"/>
              </a:rPr>
              <a:t>ALTRI MATERIALI MARTINIANI</a:t>
            </a:r>
          </a:p>
          <a:p>
            <a:pPr>
              <a:spcAft>
                <a:spcPts val="800"/>
              </a:spcAft>
            </a:pPr>
            <a:r>
              <a:rPr lang="it-IT" dirty="0">
                <a:solidFill>
                  <a:schemeClr val="tx1"/>
                </a:solidFill>
                <a:latin typeface="Garamond" panose="02020404030301010803" pitchFamily="18" charset="0"/>
              </a:rPr>
              <a:t>Ascolta nell’Archivio digitale l’audio del discorso per la festività di sant’Ambrogio </a:t>
            </a:r>
            <a:r>
              <a:rPr lang="it-IT" b="1" u="sng" dirty="0">
                <a:solidFill>
                  <a:schemeClr val="tx1"/>
                </a:solidFill>
                <a:latin typeface="Garamond" panose="02020404030301010803" pitchFamily="18" charset="0"/>
                <a:hlinkClick r:id="rId2"/>
              </a:rPr>
              <a:t>Sia pace sulle tue mura</a:t>
            </a:r>
            <a:endParaRPr lang="it-IT" dirty="0">
              <a:solidFill>
                <a:schemeClr val="tx1"/>
              </a:solidFill>
              <a:latin typeface="Garamond" panose="02020404030301010803" pitchFamily="18" charset="0"/>
            </a:endParaRPr>
          </a:p>
          <a:p>
            <a:pPr>
              <a:spcAft>
                <a:spcPts val="800"/>
              </a:spcAft>
            </a:pPr>
            <a:r>
              <a:rPr lang="it-IT" dirty="0">
                <a:solidFill>
                  <a:schemeClr val="tx1"/>
                </a:solidFill>
                <a:latin typeface="Garamond" panose="02020404030301010803" pitchFamily="18" charset="0"/>
              </a:rPr>
              <a:t>Consulta il documento del discorso per la festività di sant’Ambrogio </a:t>
            </a:r>
            <a:r>
              <a:rPr lang="it-IT" b="1" u="sng" dirty="0">
                <a:solidFill>
                  <a:schemeClr val="tx1"/>
                </a:solidFill>
                <a:latin typeface="Garamond" panose="02020404030301010803" pitchFamily="18" charset="0"/>
                <a:hlinkClick r:id="rId3"/>
              </a:rPr>
              <a:t>Sia pace sulle tue mura</a:t>
            </a:r>
            <a:r>
              <a:rPr lang="it-IT" dirty="0">
                <a:solidFill>
                  <a:schemeClr val="tx1"/>
                </a:solidFill>
                <a:latin typeface="Garamond" panose="02020404030301010803" pitchFamily="18" charset="0"/>
              </a:rPr>
              <a:t> e la </a:t>
            </a:r>
            <a:r>
              <a:rPr lang="it-IT" u="sng" dirty="0">
                <a:solidFill>
                  <a:schemeClr val="tx1"/>
                </a:solidFill>
                <a:latin typeface="Garamond" panose="02020404030301010803" pitchFamily="18" charset="0"/>
                <a:hlinkClick r:id="rId4"/>
              </a:rPr>
              <a:t>bozza con gli appunti manoscritti</a:t>
            </a:r>
            <a:r>
              <a:rPr lang="it-IT" dirty="0">
                <a:solidFill>
                  <a:schemeClr val="tx1"/>
                </a:solidFill>
                <a:latin typeface="Garamond" panose="02020404030301010803" pitchFamily="18" charset="0"/>
              </a:rPr>
              <a:t> di Carlo Maria Martini conservati nell’Archivio digitale</a:t>
            </a:r>
          </a:p>
          <a:p>
            <a:pPr>
              <a:spcAft>
                <a:spcPts val="800"/>
              </a:spcAft>
            </a:pPr>
            <a:r>
              <a:rPr lang="it-IT" dirty="0">
                <a:solidFill>
                  <a:schemeClr val="tx1"/>
                </a:solidFill>
                <a:latin typeface="Garamond" panose="02020404030301010803" pitchFamily="18" charset="0"/>
              </a:rPr>
              <a:t>Sfoglia le </a:t>
            </a:r>
            <a:r>
              <a:rPr lang="it-IT" u="sng" dirty="0">
                <a:solidFill>
                  <a:schemeClr val="tx1"/>
                </a:solidFill>
                <a:latin typeface="Garamond" panose="02020404030301010803" pitchFamily="18" charset="0"/>
                <a:hlinkClick r:id="rId5"/>
              </a:rPr>
              <a:t>fotografie della Marcia per la pace del 1982</a:t>
            </a:r>
            <a:r>
              <a:rPr lang="it-IT" dirty="0">
                <a:solidFill>
                  <a:schemeClr val="tx1"/>
                </a:solidFill>
                <a:latin typeface="Garamond" panose="02020404030301010803" pitchFamily="18" charset="0"/>
              </a:rPr>
              <a:t> presenti nell’Archivio digitale</a:t>
            </a:r>
          </a:p>
          <a:p>
            <a:pPr>
              <a:spcAft>
                <a:spcPts val="800"/>
              </a:spcAft>
            </a:pPr>
            <a:r>
              <a:rPr lang="it-IT" dirty="0">
                <a:solidFill>
                  <a:schemeClr val="tx1"/>
                </a:solidFill>
                <a:latin typeface="Garamond" panose="02020404030301010803" pitchFamily="18" charset="0"/>
              </a:rPr>
              <a:t>Visita la mostra multimediale </a:t>
            </a:r>
            <a:r>
              <a:rPr lang="it-IT" b="1" u="sng" dirty="0" err="1">
                <a:solidFill>
                  <a:schemeClr val="tx1"/>
                </a:solidFill>
                <a:latin typeface="Garamond" panose="02020404030301010803" pitchFamily="18" charset="0"/>
                <a:hlinkClick r:id="rId6"/>
              </a:rPr>
              <a:t>Adversa</a:t>
            </a:r>
            <a:r>
              <a:rPr lang="it-IT" b="1" u="sng" dirty="0">
                <a:solidFill>
                  <a:schemeClr val="tx1"/>
                </a:solidFill>
                <a:latin typeface="Garamond" panose="02020404030301010803" pitchFamily="18" charset="0"/>
                <a:hlinkClick r:id="rId6"/>
              </a:rPr>
              <a:t> </a:t>
            </a:r>
            <a:r>
              <a:rPr lang="it-IT" b="1" u="sng" dirty="0" err="1">
                <a:solidFill>
                  <a:schemeClr val="tx1"/>
                </a:solidFill>
                <a:latin typeface="Garamond" panose="02020404030301010803" pitchFamily="18" charset="0"/>
                <a:hlinkClick r:id="rId6"/>
              </a:rPr>
              <a:t>diligere</a:t>
            </a:r>
            <a:r>
              <a:rPr lang="it-IT" b="1" u="sng" dirty="0">
                <a:solidFill>
                  <a:schemeClr val="tx1"/>
                </a:solidFill>
                <a:latin typeface="Garamond" panose="02020404030301010803" pitchFamily="18" charset="0"/>
                <a:hlinkClick r:id="rId6"/>
              </a:rPr>
              <a:t>: un uomo per la città</a:t>
            </a:r>
            <a:r>
              <a:rPr lang="it-IT" dirty="0">
                <a:solidFill>
                  <a:schemeClr val="tx1"/>
                </a:solidFill>
                <a:latin typeface="Garamond" panose="02020404030301010803" pitchFamily="18" charset="0"/>
              </a:rPr>
              <a:t> nel sito della Fondazione</a:t>
            </a:r>
          </a:p>
          <a:p>
            <a:r>
              <a:rPr lang="it-IT" dirty="0" smtClean="0">
                <a:solidFill>
                  <a:schemeClr val="tx1"/>
                </a:solidFill>
                <a:latin typeface="Garamond" panose="02020404030301010803" pitchFamily="18" charset="0"/>
              </a:rPr>
              <a:t> </a:t>
            </a:r>
            <a:endParaRPr lang="it-IT" dirty="0">
              <a:solidFill>
                <a:schemeClr val="tx1"/>
              </a:solidFill>
              <a:latin typeface="Garamond" panose="02020404030301010803" pitchFamily="18" charset="0"/>
            </a:endParaRPr>
          </a:p>
          <a:p>
            <a:pPr>
              <a:lnSpc>
                <a:spcPct val="107000"/>
              </a:lnSpc>
              <a:spcAft>
                <a:spcPts val="600"/>
              </a:spcAft>
            </a:pPr>
            <a:r>
              <a:rPr lang="it-IT" b="1" dirty="0">
                <a:solidFill>
                  <a:srgbClr val="C00000"/>
                </a:solidFill>
                <a:latin typeface="Garamond" panose="02020404030301010803" pitchFamily="18" charset="0"/>
                <a:ea typeface="Calibri" panose="020F0502020204030204" pitchFamily="34" charset="0"/>
                <a:cs typeface="Times New Roman" panose="02020603050405020304" pitchFamily="18" charset="0"/>
              </a:rPr>
              <a:t>MATERIALI DALLA RIVISTA «AGGIORNAMENTI SOCIALI»</a:t>
            </a:r>
          </a:p>
          <a:p>
            <a:r>
              <a:rPr lang="it-IT" dirty="0">
                <a:solidFill>
                  <a:schemeClr val="tx1"/>
                </a:solidFill>
                <a:latin typeface="Garamond" panose="02020404030301010803" pitchFamily="18" charset="0"/>
              </a:rPr>
              <a:t>C. Pasqualini, </a:t>
            </a:r>
            <a:r>
              <a:rPr lang="it-IT" b="1" u="sng" dirty="0">
                <a:solidFill>
                  <a:schemeClr val="tx1"/>
                </a:solidFill>
                <a:latin typeface="Garamond" panose="02020404030301010803" pitchFamily="18" charset="0"/>
                <a:hlinkClick r:id="rId7"/>
              </a:rPr>
              <a:t>Social </a:t>
            </a:r>
            <a:r>
              <a:rPr lang="it-IT" b="1" u="sng" dirty="0" err="1">
                <a:solidFill>
                  <a:schemeClr val="tx1"/>
                </a:solidFill>
                <a:latin typeface="Garamond" panose="02020404030301010803" pitchFamily="18" charset="0"/>
                <a:hlinkClick r:id="rId7"/>
              </a:rPr>
              <a:t>street</a:t>
            </a:r>
            <a:r>
              <a:rPr lang="it-IT" b="1" u="sng" dirty="0">
                <a:solidFill>
                  <a:schemeClr val="tx1"/>
                </a:solidFill>
                <a:latin typeface="Garamond" panose="02020404030301010803" pitchFamily="18" charset="0"/>
                <a:hlinkClick r:id="rId7"/>
              </a:rPr>
              <a:t>: il vicinato al tempo di Internet</a:t>
            </a:r>
            <a:r>
              <a:rPr lang="it-IT" dirty="0">
                <a:solidFill>
                  <a:schemeClr val="tx1"/>
                </a:solidFill>
                <a:latin typeface="Garamond" panose="02020404030301010803" pitchFamily="18" charset="0"/>
              </a:rPr>
              <a:t>, Aggiornamenti Sociali, gennaio 2019</a:t>
            </a:r>
          </a:p>
          <a:p>
            <a:endParaRPr lang="it-IT" dirty="0">
              <a:solidFill>
                <a:schemeClr val="tx1"/>
              </a:solidFill>
              <a:latin typeface="Garamond" panose="02020404030301010803" pitchFamily="18" charset="0"/>
            </a:endParaRPr>
          </a:p>
        </p:txBody>
      </p:sp>
      <p:sp>
        <p:nvSpPr>
          <p:cNvPr id="6" name="Footer Placeholder 4">
            <a:extLst>
              <a:ext uri="{FF2B5EF4-FFF2-40B4-BE49-F238E27FC236}">
                <a16:creationId xmlns:a16="http://schemas.microsoft.com/office/drawing/2014/main" id="{9E8C2849-1B9D-47CD-A36F-6D1BB411FE1E}"/>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4 «Le relazioni nella mia città»</a:t>
            </a:r>
          </a:p>
        </p:txBody>
      </p:sp>
    </p:spTree>
    <p:extLst>
      <p:ext uri="{BB962C8B-B14F-4D97-AF65-F5344CB8AC3E}">
        <p14:creationId xmlns:p14="http://schemas.microsoft.com/office/powerpoint/2010/main" val="786470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p:txBody>
          <a:bodyPr/>
          <a:lstStyle>
            <a:lvl1pPr>
              <a:defRPr>
                <a:latin typeface="Garamond" panose="02020404030301010803" pitchFamily="18" charset="0"/>
              </a:defRPr>
            </a:lvl1pPr>
          </a:lstStyle>
          <a:p>
            <a:fld id="{71A7F353-5207-465C-B0D0-DE92FB280E49}" type="datetime1">
              <a:rPr lang="it-IT" smtClean="0"/>
              <a:pPr/>
              <a:t>01/03/2021</a:t>
            </a:fld>
            <a:endParaRPr lang="it-IT" dirty="0"/>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p:txBody>
          <a:bodyPr/>
          <a:lstStyle>
            <a:lvl1pPr>
              <a:defRPr>
                <a:latin typeface="Garamond" panose="02020404030301010803" pitchFamily="18" charset="0"/>
              </a:defRPr>
            </a:lvl1pPr>
          </a:lstStyle>
          <a:p>
            <a:fld id="{C3E68A9F-E484-7D4B-81E9-17085C8B9CE5}" type="slidenum">
              <a:rPr lang="it-IT" smtClean="0"/>
              <a:pPr/>
              <a:t>11</a:t>
            </a:fld>
            <a:endParaRPr lang="it-IT" dirty="0"/>
          </a:p>
        </p:txBody>
      </p:sp>
      <p:sp>
        <p:nvSpPr>
          <p:cNvPr id="5" name="Rettangolo 4">
            <a:extLst>
              <a:ext uri="{FF2B5EF4-FFF2-40B4-BE49-F238E27FC236}">
                <a16:creationId xmlns:a16="http://schemas.microsoft.com/office/drawing/2014/main" id="{6BA81907-770B-B642-99A2-8AB832A027F5}"/>
              </a:ext>
            </a:extLst>
          </p:cNvPr>
          <p:cNvSpPr/>
          <p:nvPr/>
        </p:nvSpPr>
        <p:spPr>
          <a:xfrm>
            <a:off x="649084" y="1407592"/>
            <a:ext cx="8879726" cy="389337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b="1" cap="all" dirty="0">
                <a:solidFill>
                  <a:srgbClr val="CB3424"/>
                </a:solidFill>
                <a:latin typeface="Garamond" panose="02020404030301010803" pitchFamily="18" charset="0"/>
              </a:rPr>
              <a:t>Spunti di approfondimento e collegamento con altre materie</a:t>
            </a:r>
          </a:p>
          <a:p>
            <a:endParaRPr lang="it-IT" sz="400" i="1" dirty="0">
              <a:solidFill>
                <a:schemeClr val="tx1"/>
              </a:solidFill>
              <a:latin typeface="Garamond" panose="02020404030301010803" pitchFamily="18" charset="0"/>
            </a:endParaRPr>
          </a:p>
          <a:p>
            <a:endParaRPr lang="it-IT" sz="800" dirty="0">
              <a:solidFill>
                <a:schemeClr val="tx1"/>
              </a:solidFill>
              <a:effectLst>
                <a:outerShdw blurRad="38100" dist="38100" dir="2700000" algn="tl">
                  <a:srgbClr val="000000">
                    <a:alpha val="43137"/>
                  </a:srgbClr>
                </a:outerShdw>
              </a:effectLst>
              <a:latin typeface="Garamond" panose="02020404030301010803" pitchFamily="18" charset="0"/>
            </a:endParaRPr>
          </a:p>
          <a:p>
            <a:r>
              <a:rPr lang="it-IT" sz="1400" dirty="0">
                <a:solidFill>
                  <a:schemeClr val="tx1"/>
                </a:solidFill>
                <a:effectLst>
                  <a:outerShdw blurRad="38100" dist="38100" dir="2700000" algn="tl">
                    <a:srgbClr val="000000">
                      <a:alpha val="43137"/>
                    </a:srgbClr>
                  </a:outerShdw>
                </a:effectLst>
                <a:latin typeface="Garamond" panose="02020404030301010803" pitchFamily="18" charset="0"/>
              </a:rPr>
              <a:t>Si forniscono alcuni possibili collegamenti interdisciplinari a partire dal tema della città. Si tratta di un elenco ovviamente parziale e incompleto. Ogni integrazione è la benvenuta, scrivici a: </a:t>
            </a:r>
            <a:r>
              <a:rPr lang="it-IT" sz="1400" dirty="0">
                <a:solidFill>
                  <a:srgbClr val="CB3424"/>
                </a:solidFill>
                <a:effectLst>
                  <a:outerShdw blurRad="38100" dist="38100" dir="2700000" algn="tl">
                    <a:srgbClr val="000000">
                      <a:alpha val="43137"/>
                    </a:srgbClr>
                  </a:outerShdw>
                </a:effectLst>
                <a:latin typeface="Garamond" panose="02020404030301010803" pitchFamily="18" charset="0"/>
              </a:rPr>
              <a:t>edu@fondazionecarlomariamartini.it</a:t>
            </a:r>
          </a:p>
          <a:p>
            <a:endParaRPr lang="it-IT" sz="400" i="1" dirty="0">
              <a:solidFill>
                <a:schemeClr val="tx1"/>
              </a:solidFill>
              <a:latin typeface="Garamond" panose="02020404030301010803" pitchFamily="18" charset="0"/>
            </a:endParaRP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Religione cattolica / ora di alternativa: la pace nella Bibbia</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Italiano biennio (scrittura e letture): vedi attività connesse </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Italiano triennio (letteratura e letture): esempi di letteratura bellica, in collegamento con il testo proposto. Es. Tasso, La Gerusalemme liberata: Clorinda e Tancredi; Ungaretti;  Quasimodo; </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Letterature straniere: esempi di letteratura bellica, in collegamento con il testo proposto. Es. </a:t>
            </a:r>
            <a:r>
              <a:rPr lang="it-IT" sz="1400" i="1" dirty="0" err="1">
                <a:solidFill>
                  <a:schemeClr val="tx1"/>
                </a:solidFill>
                <a:latin typeface="Garamond" panose="02020404030301010803" pitchFamily="18" charset="0"/>
              </a:rPr>
              <a:t>Remarque</a:t>
            </a:r>
            <a:r>
              <a:rPr lang="it-IT" sz="1400" i="1" dirty="0">
                <a:solidFill>
                  <a:schemeClr val="tx1"/>
                </a:solidFill>
                <a:latin typeface="Garamond" panose="02020404030301010803" pitchFamily="18" charset="0"/>
              </a:rPr>
              <a:t>, Niente di nuovo sul fronte occidentale</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Geostoria al biennio: la struttura sociale e politica delle poleis greche e dell’</a:t>
            </a:r>
            <a:r>
              <a:rPr lang="it-IT" sz="1400" i="1" dirty="0" err="1">
                <a:solidFill>
                  <a:schemeClr val="tx1"/>
                </a:solidFill>
                <a:latin typeface="Garamond" panose="02020404030301010803" pitchFamily="18" charset="0"/>
              </a:rPr>
              <a:t>urbs</a:t>
            </a:r>
            <a:r>
              <a:rPr lang="it-IT" sz="1400" i="1" dirty="0">
                <a:solidFill>
                  <a:schemeClr val="tx1"/>
                </a:solidFill>
                <a:latin typeface="Garamond" panose="02020404030301010803" pitchFamily="18" charset="0"/>
              </a:rPr>
              <a:t> romana - collegamento con latino e greco </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Storia al triennio: le città medioevali, organizzazione e funzionamento; la stipula di un trattato di pace, esempi nel corso dei secoli</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Storia dell’arte: la guerra nell’arte, esempi di raffigurazioni nei diversi periodi storici</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Latino: vedi geostoria </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Greco : vedi geostoria </a:t>
            </a:r>
          </a:p>
        </p:txBody>
      </p:sp>
      <p:sp>
        <p:nvSpPr>
          <p:cNvPr id="6" name="Footer Placeholder 4">
            <a:extLst>
              <a:ext uri="{FF2B5EF4-FFF2-40B4-BE49-F238E27FC236}">
                <a16:creationId xmlns:a16="http://schemas.microsoft.com/office/drawing/2014/main" id="{0CAFDE01-3528-4BA9-840E-282D2CABF7A1}"/>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4 «Le relazioni nella mia città»</a:t>
            </a:r>
          </a:p>
        </p:txBody>
      </p:sp>
    </p:spTree>
    <p:extLst>
      <p:ext uri="{BB962C8B-B14F-4D97-AF65-F5344CB8AC3E}">
        <p14:creationId xmlns:p14="http://schemas.microsoft.com/office/powerpoint/2010/main" val="1844009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CB88CBD7-CE5D-684D-81ED-84ADBA84FC6B}"/>
              </a:ext>
            </a:extLst>
          </p:cNvPr>
          <p:cNvSpPr txBox="1"/>
          <p:nvPr/>
        </p:nvSpPr>
        <p:spPr>
          <a:xfrm>
            <a:off x="0" y="4371975"/>
            <a:ext cx="9906000" cy="523220"/>
          </a:xfrm>
          <a:prstGeom prst="rect">
            <a:avLst/>
          </a:prstGeom>
          <a:noFill/>
        </p:spPr>
        <p:txBody>
          <a:bodyPr wrap="square" rtlCol="0">
            <a:spAutoFit/>
          </a:bodyPr>
          <a:lstStyle/>
          <a:p>
            <a:pPr algn="ctr"/>
            <a:r>
              <a:rPr lang="it-IT" sz="2800" b="1" dirty="0">
                <a:solidFill>
                  <a:schemeClr val="bg1"/>
                </a:solidFill>
                <a:latin typeface="Garamond" panose="02020404030301010803" pitchFamily="18" charset="0"/>
              </a:rPr>
              <a:t>GRAZIE</a:t>
            </a:r>
            <a:endParaRPr lang="it-IT" i="1" dirty="0">
              <a:solidFill>
                <a:schemeClr val="bg1"/>
              </a:solidFill>
              <a:latin typeface="Garamond" panose="02020404030301010803" pitchFamily="18" charset="0"/>
            </a:endParaRPr>
          </a:p>
        </p:txBody>
      </p:sp>
    </p:spTree>
    <p:extLst>
      <p:ext uri="{BB962C8B-B14F-4D97-AF65-F5344CB8AC3E}">
        <p14:creationId xmlns:p14="http://schemas.microsoft.com/office/powerpoint/2010/main" val="2781506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p:txBody>
          <a:bodyPr/>
          <a:lstStyle>
            <a:lvl1pPr>
              <a:defRPr>
                <a:latin typeface="Garamond" panose="02020404030301010803" pitchFamily="18" charset="0"/>
              </a:defRPr>
            </a:lvl1pPr>
          </a:lstStyle>
          <a:p>
            <a:fld id="{71A7F353-5207-465C-B0D0-DE92FB280E49}" type="datetime1">
              <a:rPr lang="it-IT" smtClean="0"/>
              <a:t>01/03/2021</a:t>
            </a:fld>
            <a:endParaRPr lang="it-IT" dirty="0">
              <a:latin typeface="Garamond" panose="02020404030301010803" pitchFamily="18" charset="0"/>
            </a:endParaRPr>
          </a:p>
        </p:txBody>
      </p:sp>
      <p:sp>
        <p:nvSpPr>
          <p:cNvPr id="3" name="Footer Placeholder 4">
            <a:extLst>
              <a:ext uri="{FF2B5EF4-FFF2-40B4-BE49-F238E27FC236}">
                <a16:creationId xmlns:a16="http://schemas.microsoft.com/office/drawing/2014/main" id="{BF80239B-0BE0-234F-B2F9-CEB476FB8345}"/>
              </a:ext>
            </a:extLst>
          </p:cNvPr>
          <p:cNvSpPr>
            <a:spLocks noGrp="1"/>
          </p:cNvSpPr>
          <p:nvPr>
            <p:ph type="ftr" sz="quarter" idx="11"/>
          </p:nvPr>
        </p:nvSpPr>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4 «Le relazioni nella mia città»</a:t>
            </a: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p:txBody>
          <a:bodyPr/>
          <a:lstStyle>
            <a:lvl1pPr>
              <a:defRPr>
                <a:latin typeface="Garamond" panose="02020404030301010803" pitchFamily="18" charset="0"/>
              </a:defRPr>
            </a:lvl1pPr>
          </a:lstStyle>
          <a:p>
            <a:fld id="{C3E68A9F-E484-7D4B-81E9-17085C8B9CE5}" type="slidenum">
              <a:rPr lang="it-IT" smtClean="0"/>
              <a:pPr/>
              <a:t>2</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6" y="1381554"/>
            <a:ext cx="8543926" cy="533992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b="1" cap="all" dirty="0">
                <a:solidFill>
                  <a:srgbClr val="CB3424"/>
                </a:solidFill>
                <a:effectLst>
                  <a:outerShdw blurRad="38100" dist="38100" dir="2700000" algn="tl">
                    <a:srgbClr val="000000">
                      <a:alpha val="43137"/>
                    </a:srgbClr>
                  </a:outerShdw>
                </a:effectLst>
                <a:latin typeface="Garamond" panose="02020404030301010803" pitchFamily="18" charset="0"/>
              </a:rPr>
              <a:t>Unità 4 – Le relazioni nella mia città</a:t>
            </a:r>
            <a:endParaRPr lang="it-IT" cap="all" dirty="0">
              <a:solidFill>
                <a:srgbClr val="CB3424"/>
              </a:solidFill>
              <a:effectLst>
                <a:outerShdw blurRad="38100" dist="38100" dir="2700000" algn="tl">
                  <a:srgbClr val="000000">
                    <a:alpha val="43137"/>
                  </a:srgbClr>
                </a:outerShdw>
              </a:effectLst>
              <a:latin typeface="Garamond" panose="02020404030301010803" pitchFamily="18" charset="0"/>
            </a:endParaRPr>
          </a:p>
          <a:p>
            <a:endParaRPr lang="it-IT" sz="900" i="1" dirty="0">
              <a:solidFill>
                <a:schemeClr val="tx1"/>
              </a:solidFill>
              <a:latin typeface="Garamond" panose="02020404030301010803" pitchFamily="18" charset="0"/>
            </a:endParaRPr>
          </a:p>
          <a:p>
            <a:pPr algn="just"/>
            <a:r>
              <a:rPr lang="it-IT" i="1" dirty="0">
                <a:solidFill>
                  <a:schemeClr val="tx1"/>
                </a:solidFill>
                <a:latin typeface="Garamond" panose="02020404030301010803" pitchFamily="18" charset="0"/>
              </a:rPr>
              <a:t>Dopo aver ricostruito i contesti sociali della nostra città, ora l’attenzione è sul singolo studente e sulle sue relazioni: scuola, amicizie, sport, relazioni… Insieme alla successiva, questa unità propone di ripensare al quotidiano, dalla sveglia del mattino fino alla sera. La differenza semantica e pratica che distingue “relazione” da “interazione” permetterà agli studenti di ragionare sugli incontri e sullo sguardo rivolto ogni giorno. </a:t>
            </a:r>
          </a:p>
          <a:p>
            <a:pPr algn="just"/>
            <a:r>
              <a:rPr lang="it-IT" i="1" dirty="0">
                <a:solidFill>
                  <a:schemeClr val="tx1"/>
                </a:solidFill>
                <a:latin typeface="Garamond" panose="02020404030301010803" pitchFamily="18" charset="0"/>
              </a:rPr>
              <a:t>Successivamente, si inizia anche a riflettere in maniera generale su tematiche legate alla vita politica cittadina. Ogni decisione presa “per la città” influenza sia i singoli che i gruppi sociali, scopo del lavoro è quello di cogliere la difficoltà del processo decisionale politico quando questo tiene in conto il bene comune. </a:t>
            </a:r>
          </a:p>
          <a:p>
            <a:endParaRPr lang="it-IT" sz="800" i="1" dirty="0">
              <a:solidFill>
                <a:schemeClr val="tx1"/>
              </a:solidFill>
              <a:latin typeface="Garamond" panose="02020404030301010803" pitchFamily="18" charset="0"/>
            </a:endParaRPr>
          </a:p>
          <a:p>
            <a:r>
              <a:rPr lang="it-IT" b="1" dirty="0">
                <a:solidFill>
                  <a:srgbClr val="CB3424"/>
                </a:solidFill>
                <a:latin typeface="Garamond" panose="02020404030301010803" pitchFamily="18" charset="0"/>
              </a:rPr>
              <a:t>Le domande</a:t>
            </a:r>
            <a:endParaRPr lang="it-IT" dirty="0">
              <a:solidFill>
                <a:srgbClr val="CB3424"/>
              </a:solidFill>
              <a:latin typeface="Garamond" panose="02020404030301010803" pitchFamily="18" charset="0"/>
            </a:endParaRPr>
          </a:p>
          <a:p>
            <a:pPr marL="800100" lvl="1" indent="-342900">
              <a:spcBef>
                <a:spcPts val="1200"/>
              </a:spcBef>
              <a:buFont typeface="+mj-lt"/>
              <a:buAutoNum type="arabicPeriod"/>
            </a:pPr>
            <a:r>
              <a:rPr lang="it-IT" dirty="0">
                <a:solidFill>
                  <a:schemeClr val="tx1"/>
                </a:solidFill>
                <a:effectLst>
                  <a:outerShdw blurRad="38100" dist="38100" dir="2700000" algn="tl">
                    <a:srgbClr val="000000">
                      <a:alpha val="43137"/>
                    </a:srgbClr>
                  </a:outerShdw>
                </a:effectLst>
                <a:latin typeface="Garamond" panose="02020404030301010803" pitchFamily="18" charset="0"/>
              </a:rPr>
              <a:t>Cosa vuol dire “avere una relazione”?</a:t>
            </a:r>
          </a:p>
          <a:p>
            <a:pPr marL="800100" lvl="1" indent="-342900">
              <a:spcBef>
                <a:spcPts val="1200"/>
              </a:spcBef>
              <a:buFont typeface="+mj-lt"/>
              <a:buAutoNum type="arabicPeriod"/>
            </a:pPr>
            <a:r>
              <a:rPr lang="it-IT" dirty="0">
                <a:solidFill>
                  <a:schemeClr val="tx1"/>
                </a:solidFill>
                <a:effectLst>
                  <a:outerShdw blurRad="38100" dist="38100" dir="2700000" algn="tl">
                    <a:srgbClr val="000000">
                      <a:alpha val="43137"/>
                    </a:srgbClr>
                  </a:outerShdw>
                </a:effectLst>
                <a:latin typeface="Garamond" panose="02020404030301010803" pitchFamily="18" charset="0"/>
              </a:rPr>
              <a:t>Come mi relaziono con gli altri abitanti della mia città? </a:t>
            </a:r>
          </a:p>
          <a:p>
            <a:pPr marL="800100" lvl="1" indent="-342900">
              <a:spcBef>
                <a:spcPts val="1200"/>
              </a:spcBef>
              <a:buFont typeface="+mj-lt"/>
              <a:buAutoNum type="arabicPeriod"/>
            </a:pPr>
            <a:r>
              <a:rPr lang="it-IT" dirty="0">
                <a:solidFill>
                  <a:schemeClr val="tx1"/>
                </a:solidFill>
                <a:effectLst>
                  <a:outerShdw blurRad="38100" dist="38100" dir="2700000" algn="tl">
                    <a:srgbClr val="000000">
                      <a:alpha val="43137"/>
                    </a:srgbClr>
                  </a:outerShdw>
                </a:effectLst>
                <a:latin typeface="Garamond" panose="02020404030301010803" pitchFamily="18" charset="0"/>
              </a:rPr>
              <a:t>Chi decide in città? </a:t>
            </a:r>
          </a:p>
          <a:p>
            <a:pPr marL="800100" lvl="1" indent="-342900">
              <a:spcBef>
                <a:spcPts val="1200"/>
              </a:spcBef>
              <a:buFont typeface="+mj-lt"/>
              <a:buAutoNum type="arabicPeriod"/>
            </a:pPr>
            <a:r>
              <a:rPr lang="it-IT" dirty="0">
                <a:solidFill>
                  <a:schemeClr val="tx1"/>
                </a:solidFill>
                <a:effectLst>
                  <a:outerShdw blurRad="38100" dist="38100" dir="2700000" algn="tl">
                    <a:srgbClr val="000000">
                      <a:alpha val="43137"/>
                    </a:srgbClr>
                  </a:outerShdw>
                </a:effectLst>
                <a:latin typeface="Garamond" panose="02020404030301010803" pitchFamily="18" charset="0"/>
              </a:rPr>
              <a:t>Cosa significa decidere anche per gli altri?</a:t>
            </a:r>
          </a:p>
          <a:p>
            <a:pPr marL="800100" lvl="1" indent="-342900">
              <a:buFont typeface="+mj-lt"/>
              <a:buAutoNum type="arabicPeriod"/>
            </a:pPr>
            <a:endParaRPr lang="it-IT" dirty="0">
              <a:solidFill>
                <a:schemeClr val="tx1"/>
              </a:solidFill>
              <a:latin typeface="Garamond" panose="02020404030301010803" pitchFamily="18" charset="0"/>
            </a:endParaRPr>
          </a:p>
          <a:p>
            <a:pPr>
              <a:spcAft>
                <a:spcPts val="0"/>
              </a:spcAft>
            </a:pP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1240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01/03/2021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3</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420653" y="1111828"/>
            <a:ext cx="8543926" cy="495520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b="1" dirty="0">
                <a:solidFill>
                  <a:srgbClr val="CB3424"/>
                </a:solidFill>
                <a:latin typeface="Garamond" panose="02020404030301010803" pitchFamily="18" charset="0"/>
              </a:rPr>
              <a:t>Possibili attività connesse</a:t>
            </a:r>
          </a:p>
          <a:p>
            <a:endParaRPr lang="it-IT" sz="500" b="1" dirty="0">
              <a:solidFill>
                <a:srgbClr val="CB3424"/>
              </a:solidFill>
              <a:latin typeface="Garamond" panose="02020404030301010803" pitchFamily="18" charset="0"/>
            </a:endParaRPr>
          </a:p>
          <a:p>
            <a:pPr marL="342900" indent="-342900" algn="just" fontAlgn="base">
              <a:spcAft>
                <a:spcPts val="1200"/>
              </a:spcAft>
              <a:buFont typeface="+mj-lt"/>
              <a:buAutoNum type="alphaLcPeriod"/>
            </a:pPr>
            <a:r>
              <a:rPr lang="it-IT" dirty="0">
                <a:solidFill>
                  <a:schemeClr val="tx1"/>
                </a:solidFill>
                <a:latin typeface="Garamond" panose="02020404030301010803" pitchFamily="18" charset="0"/>
              </a:rPr>
              <a:t>Descrivere una relazione (affettiva, amicale, sociale…) importante per me, soffermandosi sulle difficoltà incontrate nello scoprire le diversità dell’altro/a. (Possibile valutazione in italiano)</a:t>
            </a:r>
          </a:p>
          <a:p>
            <a:pPr marL="342900" indent="-342900" algn="just" fontAlgn="base">
              <a:spcAft>
                <a:spcPts val="1200"/>
              </a:spcAft>
              <a:buFont typeface="+mj-lt"/>
              <a:buAutoNum type="alphaLcPeriod"/>
            </a:pPr>
            <a:r>
              <a:rPr lang="it-IT" dirty="0">
                <a:solidFill>
                  <a:schemeClr val="tx1"/>
                </a:solidFill>
                <a:latin typeface="Garamond" panose="02020404030301010803" pitchFamily="18" charset="0"/>
              </a:rPr>
              <a:t>Dopo una breve spiegazione funzionamento del consiglio comunale e della Giunta da parte del docente (la tematica sarà ripresa nell’Unità 6), fare rintracciare esempi di scelte fatte in nome del bene comune. (Valutazione per Ed. Civica, con riferimento anche all’educazione digitale)</a:t>
            </a:r>
          </a:p>
          <a:p>
            <a:pPr lvl="0"/>
            <a:endParaRPr lang="it-IT" sz="300" dirty="0">
              <a:solidFill>
                <a:schemeClr val="tx1"/>
              </a:solidFill>
              <a:latin typeface="Garamond" panose="02020404030301010803" pitchFamily="18" charset="0"/>
            </a:endParaRPr>
          </a:p>
          <a:p>
            <a:r>
              <a:rPr lang="it-IT" b="1" dirty="0">
                <a:solidFill>
                  <a:srgbClr val="CB3424"/>
                </a:solidFill>
                <a:latin typeface="Garamond" panose="02020404030301010803" pitchFamily="18" charset="0"/>
              </a:rPr>
              <a:t>Compito di realtà (con possibilità di valutazione)</a:t>
            </a:r>
          </a:p>
          <a:p>
            <a:pPr marL="342900" indent="-342900">
              <a:buFont typeface="Arial" panose="020B0604020202020204" pitchFamily="34" charset="0"/>
              <a:buChar char="•"/>
            </a:pPr>
            <a:r>
              <a:rPr lang="it-IT" dirty="0">
                <a:solidFill>
                  <a:schemeClr val="tx1"/>
                </a:solidFill>
                <a:latin typeface="Garamond" panose="02020404030301010803" pitchFamily="18" charset="0"/>
              </a:rPr>
              <a:t>Partendo da un caso di “cattiva gestione della cosa pubblica” su scala cittadina, gli studenti sono chiamati a cercare una soluzione che tenga conto delle esigenze di tutti gli eventuali gruppi sociali coinvolti. Il lavoro può essere svolto in gruppo o singolarmente. Data la complessità della richiesta può essere utile creare un caso ad hoc, ma mantenendo un legame stretto con la realtà. L’elaborato finale può essere in forma di articolo, video, dossier e la valutazione essere valida per italiano, diritto ed economia ed educazione civica. Tale attività può anche essere svolta in modalità dibattito. </a:t>
            </a:r>
          </a:p>
        </p:txBody>
      </p:sp>
      <p:sp>
        <p:nvSpPr>
          <p:cNvPr id="8" name="Footer Placeholder 4">
            <a:extLst>
              <a:ext uri="{FF2B5EF4-FFF2-40B4-BE49-F238E27FC236}">
                <a16:creationId xmlns:a16="http://schemas.microsoft.com/office/drawing/2014/main" id="{FF17EB3A-D022-4099-99A8-16086BF43CA9}"/>
              </a:ext>
            </a:extLst>
          </p:cNvPr>
          <p:cNvSpPr>
            <a:spLocks noGrp="1"/>
          </p:cNvSpPr>
          <p:nvPr>
            <p:ph type="ftr" sz="quarter" idx="11"/>
          </p:nvPr>
        </p:nvSpPr>
        <p:spPr>
          <a:xfrm>
            <a:off x="3281362" y="6392211"/>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4 «Le relazioni nella mia città»</a:t>
            </a:r>
          </a:p>
        </p:txBody>
      </p:sp>
    </p:spTree>
    <p:extLst>
      <p:ext uri="{BB962C8B-B14F-4D97-AF65-F5344CB8AC3E}">
        <p14:creationId xmlns:p14="http://schemas.microsoft.com/office/powerpoint/2010/main" val="3647652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01/03/2021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4</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5109091"/>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endParaRPr lang="it-IT" b="1" dirty="0" smtClean="0"/>
          </a:p>
          <a:p>
            <a:r>
              <a:rPr lang="it-IT" b="1" dirty="0" smtClean="0">
                <a:solidFill>
                  <a:srgbClr val="C00000"/>
                </a:solidFill>
                <a:latin typeface="Garamond" panose="02020404030301010803" pitchFamily="18" charset="0"/>
              </a:rPr>
              <a:t>TESTI DI CARLO MARIA MARTINI</a:t>
            </a:r>
          </a:p>
          <a:p>
            <a:pPr algn="just"/>
            <a:endParaRPr lang="it-IT" sz="800" b="1" dirty="0" smtClean="0">
              <a:solidFill>
                <a:schemeClr val="tx1"/>
              </a:solidFill>
              <a:latin typeface="Garamond" panose="02020404030301010803" pitchFamily="18" charset="0"/>
            </a:endParaRPr>
          </a:p>
          <a:p>
            <a:pPr algn="just"/>
            <a:r>
              <a:rPr lang="it-IT" b="1" dirty="0" smtClean="0">
                <a:solidFill>
                  <a:schemeClr val="tx1"/>
                </a:solidFill>
                <a:latin typeface="Garamond" panose="02020404030301010803" pitchFamily="18" charset="0"/>
              </a:rPr>
              <a:t>Sia pace sulle tue mura</a:t>
            </a:r>
            <a:endParaRPr lang="it-IT" dirty="0" smtClean="0">
              <a:solidFill>
                <a:schemeClr val="tx1"/>
              </a:solidFill>
              <a:latin typeface="Garamond" panose="02020404030301010803" pitchFamily="18" charset="0"/>
            </a:endParaRPr>
          </a:p>
          <a:p>
            <a:pPr algn="just"/>
            <a:r>
              <a:rPr lang="it-IT" sz="1400" dirty="0" smtClean="0">
                <a:solidFill>
                  <a:schemeClr val="tx1"/>
                </a:solidFill>
                <a:latin typeface="Garamond" panose="02020404030301010803" pitchFamily="18" charset="0"/>
              </a:rPr>
              <a:t>(</a:t>
            </a:r>
            <a:r>
              <a:rPr lang="it-IT" sz="1400" dirty="0">
                <a:solidFill>
                  <a:schemeClr val="tx1"/>
                </a:solidFill>
                <a:latin typeface="Garamond" panose="02020404030301010803" pitchFamily="18" charset="0"/>
              </a:rPr>
              <a:t>dal discorso per la festività di sant’Ambrogio, Milano 6 dicembre 1983, ora pubblicato in GEP 28, 1983, pp. 160-169)</a:t>
            </a:r>
          </a:p>
          <a:p>
            <a:pPr algn="just"/>
            <a:endParaRPr lang="it-IT" sz="800" i="1" dirty="0" smtClean="0">
              <a:solidFill>
                <a:schemeClr val="tx1"/>
              </a:solidFill>
              <a:latin typeface="Garamond" panose="02020404030301010803" pitchFamily="18" charset="0"/>
            </a:endParaRPr>
          </a:p>
          <a:p>
            <a:pPr algn="just"/>
            <a:r>
              <a:rPr lang="it-IT" i="1" dirty="0" smtClean="0">
                <a:solidFill>
                  <a:schemeClr val="tx1"/>
                </a:solidFill>
                <a:latin typeface="Garamond" panose="02020404030301010803" pitchFamily="18" charset="0"/>
              </a:rPr>
              <a:t>La </a:t>
            </a:r>
            <a:r>
              <a:rPr lang="it-IT" i="1" dirty="0">
                <a:solidFill>
                  <a:schemeClr val="tx1"/>
                </a:solidFill>
                <a:latin typeface="Garamond" panose="02020404030301010803" pitchFamily="18" charset="0"/>
              </a:rPr>
              <a:t>pace e la concordia, la riconciliazione e l’ anelito all’unità sono i doni che ogni cittadino attende per la sua città. Ma non vi è pace e concordia che non nasca nel cuore di ogni uomo. La pace non è semplice assenza di conflitti, bensì attiva e responsabile ricerca di giustizia, di eguaglianza, di attenzione a chi è maggiormente bisognoso. Quali allora i segni di riconciliazione che possono essere posti e riconosciuti nella vita della nostra città</a:t>
            </a:r>
            <a:r>
              <a:rPr lang="it-IT" i="1" dirty="0" smtClean="0">
                <a:solidFill>
                  <a:schemeClr val="tx1"/>
                </a:solidFill>
                <a:latin typeface="Garamond" panose="02020404030301010803" pitchFamily="18" charset="0"/>
              </a:rPr>
              <a:t>?</a:t>
            </a:r>
          </a:p>
          <a:p>
            <a:pPr algn="just"/>
            <a:endParaRPr lang="it-IT" sz="800" i="1" dirty="0" smtClean="0">
              <a:solidFill>
                <a:schemeClr val="tx1"/>
              </a:solidFill>
              <a:latin typeface="Garamond" panose="02020404030301010803" pitchFamily="18" charset="0"/>
            </a:endParaRPr>
          </a:p>
          <a:p>
            <a:pPr algn="just"/>
            <a:r>
              <a:rPr lang="it-IT" dirty="0">
                <a:latin typeface="Garamond" panose="02020404030301010803" pitchFamily="18" charset="0"/>
              </a:rPr>
              <a:t>In una sera e in un contesto come questi, mi ritorna alla mente un salmo che mi aveva accompagnato nei primi momenti del mio servizio pastorale a questa città, allora particolarmente ferita da gesti e segni di violenza. Dice il salmo: “Domandate pace per Gerusalemme: sia pace a coloro che ti amano, sia pace sulle tue mura, sicurezza nei tuoi baluardi. Per i miei fratelli e i miei amici io dirò: su di te sia pace!” (</a:t>
            </a:r>
            <a:r>
              <a:rPr lang="it-IT" dirty="0" err="1">
                <a:latin typeface="Garamond" panose="02020404030301010803" pitchFamily="18" charset="0"/>
              </a:rPr>
              <a:t>Sal</a:t>
            </a:r>
            <a:r>
              <a:rPr lang="it-IT" dirty="0">
                <a:latin typeface="Garamond" panose="02020404030301010803" pitchFamily="18" charset="0"/>
              </a:rPr>
              <a:t> 122,6-8</a:t>
            </a:r>
            <a:r>
              <a:rPr lang="it-IT" dirty="0" smtClean="0">
                <a:latin typeface="Garamond" panose="02020404030301010803" pitchFamily="18" charset="0"/>
              </a:rPr>
              <a:t>).</a:t>
            </a:r>
          </a:p>
          <a:p>
            <a:pPr algn="just"/>
            <a:r>
              <a:rPr lang="it-IT" dirty="0">
                <a:latin typeface="Garamond" panose="02020404030301010803" pitchFamily="18" charset="0"/>
              </a:rPr>
              <a:t>Questo </a:t>
            </a:r>
            <a:r>
              <a:rPr lang="it-IT" dirty="0" smtClean="0">
                <a:latin typeface="Garamond" panose="02020404030301010803" pitchFamily="18" charset="0"/>
              </a:rPr>
              <a:t> augurio  per </a:t>
            </a:r>
            <a:r>
              <a:rPr lang="it-IT" dirty="0">
                <a:latin typeface="Garamond" panose="02020404030301010803" pitchFamily="18" charset="0"/>
              </a:rPr>
              <a:t>la città di </a:t>
            </a:r>
            <a:r>
              <a:rPr lang="it-IT" dirty="0" smtClean="0">
                <a:latin typeface="Garamond" panose="02020404030301010803" pitchFamily="18" charset="0"/>
              </a:rPr>
              <a:t>Gerusalemme,  che </a:t>
            </a:r>
            <a:r>
              <a:rPr lang="it-IT" dirty="0">
                <a:latin typeface="Garamond" panose="02020404030301010803" pitchFamily="18" charset="0"/>
              </a:rPr>
              <a:t>è simbolo di ogni altra città dell’uomo, </a:t>
            </a:r>
            <a:r>
              <a:rPr lang="it-IT" dirty="0" smtClean="0">
                <a:latin typeface="Garamond" panose="02020404030301010803" pitchFamily="18" charset="0"/>
              </a:rPr>
              <a:t> mi </a:t>
            </a:r>
            <a:r>
              <a:rPr lang="it-IT" dirty="0">
                <a:latin typeface="Garamond" panose="02020404030301010803" pitchFamily="18" charset="0"/>
              </a:rPr>
              <a:t>pare </a:t>
            </a:r>
            <a:r>
              <a:rPr lang="it-IT" dirty="0" smtClean="0">
                <a:latin typeface="Garamond" panose="02020404030301010803" pitchFamily="18" charset="0"/>
              </a:rPr>
              <a:t> che </a:t>
            </a:r>
            <a:r>
              <a:rPr lang="it-IT" dirty="0">
                <a:latin typeface="Garamond" panose="02020404030301010803" pitchFamily="18" charset="0"/>
              </a:rPr>
              <a:t>si </a:t>
            </a:r>
            <a:r>
              <a:rPr lang="it-IT" dirty="0" smtClean="0">
                <a:latin typeface="Garamond" panose="02020404030301010803" pitchFamily="18" charset="0"/>
              </a:rPr>
              <a:t> allarghi</a:t>
            </a:r>
            <a:r>
              <a:rPr lang="it-IT" dirty="0">
                <a:latin typeface="Garamond" panose="02020404030301010803" pitchFamily="18" charset="0"/>
              </a:rPr>
              <a:t>, </a:t>
            </a:r>
            <a:r>
              <a:rPr lang="it-IT" dirty="0" smtClean="0">
                <a:latin typeface="Garamond" panose="02020404030301010803" pitchFamily="18" charset="0"/>
              </a:rPr>
              <a:t> nell’attuale </a:t>
            </a:r>
            <a:r>
              <a:rPr lang="it-IT" dirty="0">
                <a:latin typeface="Garamond" panose="02020404030301010803" pitchFamily="18" charset="0"/>
              </a:rPr>
              <a:t>momento </a:t>
            </a:r>
            <a:r>
              <a:rPr lang="it-IT" dirty="0" smtClean="0">
                <a:latin typeface="Garamond" panose="02020404030301010803" pitchFamily="18" charset="0"/>
              </a:rPr>
              <a:t> storico</a:t>
            </a:r>
            <a:r>
              <a:rPr lang="it-IT" dirty="0">
                <a:latin typeface="Garamond" panose="02020404030301010803" pitchFamily="18" charset="0"/>
              </a:rPr>
              <a:t>, </a:t>
            </a:r>
            <a:r>
              <a:rPr lang="it-IT" dirty="0" smtClean="0">
                <a:latin typeface="Garamond" panose="02020404030301010803" pitchFamily="18" charset="0"/>
              </a:rPr>
              <a:t> a </a:t>
            </a:r>
            <a:r>
              <a:rPr lang="it-IT" dirty="0">
                <a:latin typeface="Garamond" panose="02020404030301010803" pitchFamily="18" charset="0"/>
              </a:rPr>
              <a:t>tutta la cosmopoli umana</a:t>
            </a:r>
            <a:r>
              <a:rPr lang="it-IT" dirty="0" smtClean="0">
                <a:latin typeface="Garamond" panose="02020404030301010803" pitchFamily="18" charset="0"/>
              </a:rPr>
              <a:t>:  cioè a tutta</a:t>
            </a:r>
            <a:endParaRPr lang="it-IT" i="1" dirty="0">
              <a:solidFill>
                <a:schemeClr val="tx1"/>
              </a:solidFill>
              <a:latin typeface="Garamond" panose="02020404030301010803" pitchFamily="18" charset="0"/>
            </a:endParaRPr>
          </a:p>
          <a:p>
            <a:endParaRPr lang="it-IT" dirty="0">
              <a:solidFill>
                <a:schemeClr val="tx1"/>
              </a:solidFill>
              <a:latin typeface="Garamond" panose="02020404030301010803" pitchFamily="18" charset="0"/>
            </a:endParaRPr>
          </a:p>
        </p:txBody>
      </p:sp>
      <p:sp>
        <p:nvSpPr>
          <p:cNvPr id="6" name="Footer Placeholder 4">
            <a:extLst>
              <a:ext uri="{FF2B5EF4-FFF2-40B4-BE49-F238E27FC236}">
                <a16:creationId xmlns:a16="http://schemas.microsoft.com/office/drawing/2014/main" id="{673F0CBC-4959-4BB2-898A-9D33F1ACA638}"/>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4 «Le relazioni nella mia città»</a:t>
            </a:r>
          </a:p>
        </p:txBody>
      </p:sp>
    </p:spTree>
    <p:extLst>
      <p:ext uri="{BB962C8B-B14F-4D97-AF65-F5344CB8AC3E}">
        <p14:creationId xmlns:p14="http://schemas.microsoft.com/office/powerpoint/2010/main" val="4033308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01/03/2021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5</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5233227"/>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r>
              <a:rPr lang="it-IT" dirty="0" smtClean="0">
                <a:latin typeface="Garamond" panose="02020404030301010803" pitchFamily="18" charset="0"/>
              </a:rPr>
              <a:t>quella </a:t>
            </a:r>
            <a:r>
              <a:rPr lang="it-IT" dirty="0">
                <a:latin typeface="Garamond" panose="02020404030301010803" pitchFamily="18" charset="0"/>
              </a:rPr>
              <a:t>sterminata città degli uomini dispersi in tutte le latitudini e chiamati oggi a unità e fraternità, oltre che da una interiore vocazione, da una imprescindibile necessità di </a:t>
            </a:r>
            <a:r>
              <a:rPr lang="it-IT" dirty="0" smtClean="0">
                <a:latin typeface="Garamond" panose="02020404030301010803" pitchFamily="18" charset="0"/>
              </a:rPr>
              <a:t>sopravvivenza […] </a:t>
            </a:r>
            <a:r>
              <a:rPr lang="it-IT" dirty="0">
                <a:latin typeface="Garamond" panose="02020404030301010803" pitchFamily="18" charset="0"/>
              </a:rPr>
              <a:t>Dicevamo dell’anelito all’unità e alla pace che emerge oggi dall’intera famiglia umana e che porta a ripetere l’invocazione del salmo: “Sia pace sulle tue mura, sia pace a coloro che ti amano”. Quest’invocazione è un augurio che suppone la possibilità di un cammino della libertà umana dalla divisione all’unità e alla pace. […] </a:t>
            </a:r>
          </a:p>
          <a:p>
            <a:pPr algn="just"/>
            <a:r>
              <a:rPr lang="it-IT" dirty="0">
                <a:latin typeface="Garamond" panose="02020404030301010803" pitchFamily="18" charset="0"/>
              </a:rPr>
              <a:t>Anche la situazione internazionale ci spinge a mettere in primo piano nelle nostre preoccupazioni la realtà della riconciliazione e della pace: le guerre e i focolai di guerra si estendono minacciosamente; la corsa agli armamenti ha raggiunto limiti intollerabili; le trattative per il disarmo hanno subito recentemente una preoccupante interruzione […]</a:t>
            </a:r>
          </a:p>
          <a:p>
            <a:pPr algn="just">
              <a:lnSpc>
                <a:spcPct val="107000"/>
              </a:lnSpc>
            </a:pPr>
            <a:r>
              <a:rPr lang="it-IT" dirty="0">
                <a:latin typeface="Garamond" panose="02020404030301010803" pitchFamily="18" charset="0"/>
              </a:rPr>
              <a:t>Acquistiamo un senso vivo e concreto del peccato; riusciamo a cogliere come l’ingiustizia si radica nel nostro cuore e si ramifica nei comportamenti sociali, i quali, a loro volta, consolidano e potenziano dentro di noi, le radici dell’oppressione e della prepotenza. La certezza che la misericordia di Dio distrugge il peccato ci aiuta a inventare e a percorrere con coraggio tutte le strade opposte, che portano a distruggere l’egoismo nelle sue radici e nelle sue ramificazioni.</a:t>
            </a:r>
          </a:p>
          <a:p>
            <a:pPr algn="just">
              <a:lnSpc>
                <a:spcPct val="107000"/>
              </a:lnSpc>
            </a:pPr>
            <a:endPar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endParaRPr>
          </a:p>
          <a:p>
            <a:pPr algn="just">
              <a:lnSpc>
                <a:spcPct val="107000"/>
              </a:lnSpc>
            </a:pPr>
            <a:endPar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91B24088-BBF4-4144-AFD3-376CF0B8335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4 «Le relazioni nella mia città»</a:t>
            </a:r>
          </a:p>
        </p:txBody>
      </p:sp>
    </p:spTree>
    <p:extLst>
      <p:ext uri="{BB962C8B-B14F-4D97-AF65-F5344CB8AC3E}">
        <p14:creationId xmlns:p14="http://schemas.microsoft.com/office/powerpoint/2010/main" val="1330865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01/03/2021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6</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5223802"/>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lnSpc>
                <a:spcPct val="107000"/>
              </a:lnSpc>
              <a:spcAft>
                <a:spcPts val="800"/>
              </a:spcAft>
            </a:pPr>
            <a:r>
              <a:rPr lang="it-IT" dirty="0">
                <a:latin typeface="Garamond" panose="02020404030301010803" pitchFamily="18" charset="0"/>
              </a:rPr>
              <a:t>[…] Il superamento delle divisioni e delle lotte sociali richiede certamente strumenti di analisi e di intervento di tipo politico, ma esige anche qualcosa di più profondo, cioè una visione complessiva e sapiente della vita umana. Questa visione cercherà di collegare i mali esterni con le loro radici interne; aiuterà a collocare l’analisi dei mali sullo sfondo della ricerca sincera del bene vero e totale dell’uomo; e soprattutto convincerà gli uomini che la vittoria definitiva sul male chiede agli sforzi umani, pur necessari e doverosi, di aprirsi all’azione redentrice di colui che è Padre di ogni uomo. Possiamo dire sinteticamente che l’aspirazione e l’impegno dell’uomo a vincere le divisioni e le lotte cercano un luogo in cui chiarirsi e consolidarsi; e che il Vangelo del perdono, accolto e annunciato dalla Chiesa, è appunto questo luogo, concesso a noi dalla misericordia di Dio, che oltrepassa e insieme fonda ogni nostra aspirazione e ogni nostro impegno. </a:t>
            </a:r>
            <a:r>
              <a:rPr lang="it-IT" dirty="0" smtClean="0">
                <a:latin typeface="Garamond" panose="02020404030301010803" pitchFamily="18" charset="0"/>
              </a:rPr>
              <a:t>[…] </a:t>
            </a:r>
            <a:r>
              <a:rPr lang="it-IT" dirty="0">
                <a:latin typeface="Garamond" panose="02020404030301010803" pitchFamily="18" charset="0"/>
              </a:rPr>
              <a:t>Da più parti si levano voci insistenti di singoli e di gruppi, che indicano, come via verso la pace, non solo gli strumenti tecnici e politici, ma anche la riscoperta e la coltivazione dei valori fondamentali, come la giustizia, la dignità di ogni persona umana, la libertà, la fraternità. Questi valori contengono un aspetto evidente di assolutezza, che obbliga a riflette ere sul legame che unisce la fragile vicenda dell’uomo a una misteriosa sorgente di amore assoluto e definitivo.</a:t>
            </a:r>
          </a:p>
          <a:p>
            <a:pPr algn="just">
              <a:lnSpc>
                <a:spcPct val="107000"/>
              </a:lnSpc>
              <a:spcAft>
                <a:spcPts val="800"/>
              </a:spcAft>
            </a:pPr>
            <a:endPar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F0D8E5A7-F93D-4C19-87AD-1B994C98C9F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4 «Le relazioni nella mia città»</a:t>
            </a:r>
          </a:p>
        </p:txBody>
      </p:sp>
    </p:spTree>
    <p:extLst>
      <p:ext uri="{BB962C8B-B14F-4D97-AF65-F5344CB8AC3E}">
        <p14:creationId xmlns:p14="http://schemas.microsoft.com/office/powerpoint/2010/main" val="1427643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01/03/2021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7</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266681"/>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r>
              <a:rPr lang="it-IT" dirty="0">
                <a:latin typeface="Garamond" panose="02020404030301010803" pitchFamily="18" charset="0"/>
              </a:rPr>
              <a:t>Dal punto di vista critico, è importante cogliere l’evoluzione che è avvenuta nel giudicare la guerra e gli armamenti. Prima delle armi nucleari e chimiche il principio della legittima difesa poteva in certi casi condurre a parlare di guerra giusta. Ora invece si è convinti della tragica inutilità e immoralità di una guerra condotta con i nuovi tipi di armamenti. </a:t>
            </a:r>
          </a:p>
          <a:p>
            <a:pPr algn="just"/>
            <a:r>
              <a:rPr lang="it-IT" dirty="0">
                <a:latin typeface="Garamond" panose="02020404030301010803" pitchFamily="18" charset="0"/>
              </a:rPr>
              <a:t>Dobbiamo augurarci che la coscienza critica dei cristiani e di ogni uomo faccia ancora dei passi ulteriori. […] Quale valore esemplare può avere contro la violenza una dissuasione che minaccia essa stessa un ricorso alla violenza? La corsa agli armamenti nucleari fatta in nome della dissuasione ha concretamente allentato in questi anni oppure ha inasprito le tensioni? Quali e quanti mezzi, energie, possibilità ha assorbito la corsa agli armamenti, sottraendo forze preziose alla lotta contro la fame, la malattia e per la promozione della vita? Quali germi di violenza essa introduce nel costume e nel quotidiano vivere degli uomini</a:t>
            </a:r>
            <a:r>
              <a:rPr lang="it-IT" dirty="0" smtClean="0">
                <a:latin typeface="Garamond" panose="02020404030301010803" pitchFamily="18" charset="0"/>
              </a:rPr>
              <a:t>?</a:t>
            </a:r>
          </a:p>
          <a:p>
            <a:pPr algn="just"/>
            <a:r>
              <a:rPr lang="it-IT" dirty="0">
                <a:latin typeface="Garamond" panose="02020404030301010803" pitchFamily="18" charset="0"/>
              </a:rPr>
              <a:t>Dobbiamo allora interrogarci sui rapporti tra la riconciliazione e la nostra città. Tre domande mi nascono nell’animo, e le propongo qui con umiltà e trepidazione, non tanto per dare, ma piuttosto per suscitare risposte e partecipazione.</a:t>
            </a:r>
            <a:endParaRPr lang="it-IT" dirty="0">
              <a:latin typeface="Garamond" panose="02020404030301010803" pitchFamily="18" charset="0"/>
            </a:endParaRPr>
          </a:p>
          <a:p>
            <a:pPr algn="just">
              <a:lnSpc>
                <a:spcPct val="107000"/>
              </a:lnSpc>
              <a:spcAft>
                <a:spcPts val="800"/>
              </a:spcAft>
            </a:pPr>
            <a:endPar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32DC173F-8F56-4C61-8CAA-EDCA5F13E83A}"/>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4 «Le relazioni nella mia città»</a:t>
            </a:r>
          </a:p>
        </p:txBody>
      </p:sp>
    </p:spTree>
    <p:extLst>
      <p:ext uri="{BB962C8B-B14F-4D97-AF65-F5344CB8AC3E}">
        <p14:creationId xmlns:p14="http://schemas.microsoft.com/office/powerpoint/2010/main" val="2890724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01/03/2021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8</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5284395"/>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lnSpc>
                <a:spcPct val="107000"/>
              </a:lnSpc>
            </a:pPr>
            <a:r>
              <a:rPr lang="it-IT" dirty="0" smtClean="0">
                <a:latin typeface="Garamond" panose="02020404030301010803" pitchFamily="18" charset="0"/>
              </a:rPr>
              <a:t>Penso </a:t>
            </a:r>
            <a:r>
              <a:rPr lang="it-IT" dirty="0">
                <a:latin typeface="Garamond" panose="02020404030301010803" pitchFamily="18" charset="0"/>
              </a:rPr>
              <a:t>soprattutto al costume di accoglienza, al senso di libertà, al rispetto delle istituzioni civili, alle opere di carità generosa, al dialogo culturale, al valore attribuito alla famiglia e alle attività educative. La raccolta, l’inventario, la difesa e la trasmissione di questi messaggi sono uno dei gravi doveri dell’ora presente. Quali sono al contrario le espressioni, i sintomi e le ragioni delle attuali divisioni nella nostra città? Qui il semplice elenco, purtroppo non mai completo, ci mette in crisi. Il fenomeno dell’immigrazione, anche se è giunto a un discreto assorbimento a livello occupazionale, che è tuttavia sotto l’attuale minaccia di una nuova crisi, non è ancora evoluto verso una piena e armoniosa integrazione culturale e sociale e deve ora fare i conti con altre forme migratorie dal terzo mondo. La crisi post-industriale tende a perpetuare le disparità e le differenze tra le classi sociali. La vita cittadina si dispone in strati di popolazione tra loro poco comunicanti. L’intensa produttività e la ricerca del benessere emarginano inesorabilmente le persone che non possono inserirsi nel ciclo della produzione e del consumo. Le tentazioni di soluzioni violente, pure assai screditate, non sono del tutto scomparse dagli animi. </a:t>
            </a:r>
            <a:endParaRPr lang="it-IT" dirty="0" smtClean="0">
              <a:latin typeface="Garamond" panose="02020404030301010803" pitchFamily="18" charset="0"/>
            </a:endParaRPr>
          </a:p>
          <a:p>
            <a:pPr algn="just">
              <a:lnSpc>
                <a:spcPct val="107000"/>
              </a:lnSpc>
            </a:pPr>
            <a:r>
              <a:rPr lang="it-IT" dirty="0">
                <a:latin typeface="Garamond" panose="02020404030301010803" pitchFamily="18" charset="0"/>
              </a:rPr>
              <a:t>Quali segni allora di riconciliazione possono essere posti nella vita della nostra città? Il campo di intervento diventa sterminato. […]</a:t>
            </a:r>
          </a:p>
          <a:p>
            <a:pPr algn="just">
              <a:lnSpc>
                <a:spcPct val="107000"/>
              </a:lnSpc>
              <a:spcAft>
                <a:spcPts val="600"/>
              </a:spcAft>
            </a:pPr>
            <a:endPar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4 «Le relazioni nella mia città»</a:t>
            </a:r>
          </a:p>
        </p:txBody>
      </p:sp>
    </p:spTree>
    <p:extLst>
      <p:ext uri="{BB962C8B-B14F-4D97-AF65-F5344CB8AC3E}">
        <p14:creationId xmlns:p14="http://schemas.microsoft.com/office/powerpoint/2010/main" val="1194991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01/03/2021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9</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1477328"/>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r>
              <a:rPr lang="it-IT" dirty="0" smtClean="0">
                <a:latin typeface="Garamond" panose="02020404030301010803" pitchFamily="18" charset="0"/>
              </a:rPr>
              <a:t>Possiamo </a:t>
            </a:r>
            <a:r>
              <a:rPr lang="it-IT" dirty="0">
                <a:latin typeface="Garamond" panose="02020404030301010803" pitchFamily="18" charset="0"/>
              </a:rPr>
              <a:t>però impegnarci ad accogliere dal passato e a inventare nuovamente dei segni, dei luoghi, degli incontri in cui la pace non sia solo il contenuto del discorso, ma anche il clima sereno, pacifico, costruttivo in cui il discorso si svolge.</a:t>
            </a:r>
          </a:p>
          <a:p>
            <a:pPr algn="just"/>
            <a:r>
              <a:rPr lang="it-IT" dirty="0">
                <a:latin typeface="Garamond" panose="02020404030301010803" pitchFamily="18" charset="0"/>
              </a:rPr>
              <a:t>Affido queste domande a tutti gli uomini di buona volontà e da tutti aspetto consigli e suggerimenti. </a:t>
            </a: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4 «Le relazioni nella mia città»</a:t>
            </a:r>
          </a:p>
        </p:txBody>
      </p:sp>
    </p:spTree>
    <p:extLst>
      <p:ext uri="{BB962C8B-B14F-4D97-AF65-F5344CB8AC3E}">
        <p14:creationId xmlns:p14="http://schemas.microsoft.com/office/powerpoint/2010/main" val="2203649625"/>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CMM_Cittadinanza_U1.pptx" id="{F3DA9416-EC5B-458A-A86B-78426769E64B}" vid="{8D487880-EEB7-4A99-895D-64EBF4FFBE6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D15B43572EBB6B41AC6740E451A88C09" ma:contentTypeVersion="13" ma:contentTypeDescription="Creare un nuovo documento." ma:contentTypeScope="" ma:versionID="41a6e4b7f744dec1c26731f744bd288f">
  <xsd:schema xmlns:xsd="http://www.w3.org/2001/XMLSchema" xmlns:xs="http://www.w3.org/2001/XMLSchema" xmlns:p="http://schemas.microsoft.com/office/2006/metadata/properties" xmlns:ns3="a7199cc5-02f3-45e2-a878-f43d72996dca" xmlns:ns4="43f2dd92-7763-4bff-8f1b-6d6609a9b2be" targetNamespace="http://schemas.microsoft.com/office/2006/metadata/properties" ma:root="true" ma:fieldsID="4ee3681891662c7669237d1734be3451" ns3:_="" ns4:_="">
    <xsd:import namespace="a7199cc5-02f3-45e2-a878-f43d72996dca"/>
    <xsd:import namespace="43f2dd92-7763-4bff-8f1b-6d6609a9b2be"/>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199cc5-02f3-45e2-a878-f43d72996dc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3f2dd92-7763-4bff-8f1b-6d6609a9b2be" elementFormDefault="qualified">
    <xsd:import namespace="http://schemas.microsoft.com/office/2006/documentManagement/types"/>
    <xsd:import namespace="http://schemas.microsoft.com/office/infopath/2007/PartnerControls"/>
    <xsd:element name="SharedWithUsers" ma:index="18"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Condiviso con dettagli" ma:internalName="SharedWithDetails" ma:readOnly="true">
      <xsd:simpleType>
        <xsd:restriction base="dms:Note">
          <xsd:maxLength value="255"/>
        </xsd:restriction>
      </xsd:simpleType>
    </xsd:element>
    <xsd:element name="SharingHintHash" ma:index="20" nillable="true" ma:displayName="Hash suggerimento condivisione"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35D53B7-CFB7-49A3-8D2C-1FB75585C0D9}">
  <ds:schemaRefs>
    <ds:schemaRef ds:uri="http://schemas.microsoft.com/sharepoint/v3/contenttype/forms"/>
  </ds:schemaRefs>
</ds:datastoreItem>
</file>

<file path=customXml/itemProps2.xml><?xml version="1.0" encoding="utf-8"?>
<ds:datastoreItem xmlns:ds="http://schemas.openxmlformats.org/officeDocument/2006/customXml" ds:itemID="{02A8316D-2970-4E36-87FB-DC5B19518B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7199cc5-02f3-45e2-a878-f43d72996dca"/>
    <ds:schemaRef ds:uri="43f2dd92-7763-4bff-8f1b-6d6609a9b2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113BFC-66CE-4CD7-A36C-32BB389EA2A7}">
  <ds:schemaRefs>
    <ds:schemaRef ds:uri="http://schemas.microsoft.com/office/2006/documentManagement/types"/>
    <ds:schemaRef ds:uri="http://purl.org/dc/terms/"/>
    <ds:schemaRef ds:uri="43f2dd92-7763-4bff-8f1b-6d6609a9b2be"/>
    <ds:schemaRef ds:uri="http://purl.org/dc/dcmitype/"/>
    <ds:schemaRef ds:uri="a7199cc5-02f3-45e2-a878-f43d72996dca"/>
    <ds:schemaRef ds:uri="http://schemas.microsoft.com/office/infopath/2007/PartnerControls"/>
    <ds:schemaRef ds:uri="http://purl.org/dc/elements/1.1/"/>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FCMM_Cittadinanza_U1</Template>
  <TotalTime>63</TotalTime>
  <Words>2100</Words>
  <Application>Microsoft Office PowerPoint</Application>
  <PresentationFormat>A4 (21x29,7 cm)</PresentationFormat>
  <Paragraphs>96</Paragraphs>
  <Slides>12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12</vt:i4>
      </vt:variant>
    </vt:vector>
  </HeadingPairs>
  <TitlesOfParts>
    <vt:vector size="17" baseType="lpstr">
      <vt:lpstr>Arial</vt:lpstr>
      <vt:lpstr>Calibri</vt:lpstr>
      <vt:lpstr>Garamond</vt:lpstr>
      <vt:lpstr>Times New Roman</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FCMM_Cittadinanza_U2</dc:title>
  <dc:creator>Federico Defendenti</dc:creator>
  <cp:lastModifiedBy>Maria Grazia Tanara</cp:lastModifiedBy>
  <cp:revision>12</cp:revision>
  <dcterms:created xsi:type="dcterms:W3CDTF">2021-02-15T14:09:09Z</dcterms:created>
  <dcterms:modified xsi:type="dcterms:W3CDTF">2021-03-01T17:43:33Z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0x010100D15B43572EBB6B41AC6740E451A88C09</vt:lpwstr>
  </property>
</Properties>
</file>