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7"/>
  </p:notesMasterIdLst>
  <p:sldIdLst>
    <p:sldId id="256" r:id="rId5"/>
    <p:sldId id="257" r:id="rId6"/>
    <p:sldId id="275" r:id="rId7"/>
    <p:sldId id="279" r:id="rId8"/>
    <p:sldId id="278" r:id="rId9"/>
    <p:sldId id="284" r:id="rId10"/>
    <p:sldId id="285" r:id="rId11"/>
    <p:sldId id="296" r:id="rId12"/>
    <p:sldId id="297" r:id="rId13"/>
    <p:sldId id="287" r:id="rId14"/>
    <p:sldId id="298" r:id="rId15"/>
    <p:sldId id="268" r:id="rId16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3" userDrawn="1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34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77"/>
  </p:normalViewPr>
  <p:slideViewPr>
    <p:cSldViewPr snapToGrid="0" snapToObjects="1">
      <p:cViewPr varScale="1">
        <p:scale>
          <a:sx n="73" d="100"/>
          <a:sy n="73" d="100"/>
        </p:scale>
        <p:origin x="1146" y="72"/>
      </p:cViewPr>
      <p:guideLst>
        <p:guide orient="horz" pos="913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42ADE8-22E0-4C8A-8793-0DEC51AB1CB2}" type="datetimeFigureOut">
              <a:rPr lang="it-IT" smtClean="0"/>
              <a:t>22/03/2021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DAD629-2F34-4D65-B9C1-7B1D033FFA7B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12786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pert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7289B12F-3E49-374E-A3BF-257B8D6F964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93007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0291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Garamond" panose="02020404030301010803" pitchFamily="18" charset="0"/>
              </a:defRPr>
            </a:lvl1pPr>
          </a:lstStyle>
          <a:p>
            <a:fld id="{CD66DEE4-F176-40A7-A87A-54AB7DB44C17}" type="datetime1">
              <a:rPr lang="it-IT" smtClean="0"/>
              <a:t>22/03/2021</a:t>
            </a:fld>
            <a:endParaRPr lang="it-IT" dirty="0">
              <a:latin typeface="Garamond" panose="02020404030301010803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Garamond" panose="02020404030301010803" pitchFamily="18" charset="0"/>
              </a:defRPr>
            </a:lvl1pPr>
          </a:lstStyle>
          <a:p>
            <a:r>
              <a:rPr lang="it-IT" dirty="0"/>
              <a:t>Percorso didattico: </a:t>
            </a:r>
            <a:r>
              <a:rPr lang="it-IT" b="1" dirty="0"/>
              <a:t>CITTADINANZA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Garamond" panose="02020404030301010803" pitchFamily="18" charset="0"/>
              </a:defRPr>
            </a:lvl1pPr>
          </a:lstStyle>
          <a:p>
            <a:fld id="{C3E68A9F-E484-7D4B-81E9-17085C8B9CE5}" type="slidenum">
              <a:rPr lang="it-IT" smtClean="0"/>
              <a:pPr/>
              <a:t>‹N›</a:t>
            </a:fld>
            <a:endParaRPr lang="it-IT" dirty="0">
              <a:latin typeface="Garamond" panose="02020404030301010803" pitchFamily="18" charset="0"/>
            </a:endParaRPr>
          </a:p>
        </p:txBody>
      </p:sp>
      <p:cxnSp>
        <p:nvCxnSpPr>
          <p:cNvPr id="8" name="Connettore 1 7">
            <a:extLst>
              <a:ext uri="{FF2B5EF4-FFF2-40B4-BE49-F238E27FC236}">
                <a16:creationId xmlns:a16="http://schemas.microsoft.com/office/drawing/2014/main" id="{22F75D50-936F-8E48-BDC0-00A16D42FC71}"/>
              </a:ext>
            </a:extLst>
          </p:cNvPr>
          <p:cNvCxnSpPr/>
          <p:nvPr userDrawn="1"/>
        </p:nvCxnSpPr>
        <p:spPr>
          <a:xfrm>
            <a:off x="681038" y="6221505"/>
            <a:ext cx="85439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magine 8">
            <a:extLst>
              <a:ext uri="{FF2B5EF4-FFF2-40B4-BE49-F238E27FC236}">
                <a16:creationId xmlns:a16="http://schemas.microsoft.com/office/drawing/2014/main" id="{AE931C35-D28E-7846-84E1-64DF764AC03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8105" y="302999"/>
            <a:ext cx="2189789" cy="973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925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ertura inter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 descr="Immagine che contiene testo&#10;&#10;Descrizione generata automaticamente">
            <a:extLst>
              <a:ext uri="{FF2B5EF4-FFF2-40B4-BE49-F238E27FC236}">
                <a16:creationId xmlns:a16="http://schemas.microsoft.com/office/drawing/2014/main" id="{3B305E9B-7C93-B740-937B-A2E3BC436C7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Garamond" panose="02020404030301010803" pitchFamily="18" charset="0"/>
              </a:defRPr>
            </a:lvl1pPr>
          </a:lstStyle>
          <a:p>
            <a:fld id="{1E5F8242-0BAD-4486-8B3E-8DAF5998033A}" type="datetime1">
              <a:rPr lang="it-IT" smtClean="0"/>
              <a:t>22/03/2021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Garamond" panose="02020404030301010803" pitchFamily="18" charset="0"/>
              </a:defRPr>
            </a:lvl1pPr>
          </a:lstStyle>
          <a:p>
            <a:r>
              <a:rPr lang="it-IT" dirty="0"/>
              <a:t>Percorso didattico: </a:t>
            </a:r>
            <a:r>
              <a:rPr lang="it-IT" b="1" dirty="0"/>
              <a:t>CITTADINANZA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Garamond" panose="02020404030301010803" pitchFamily="18" charset="0"/>
              </a:defRPr>
            </a:lvl1pPr>
          </a:lstStyle>
          <a:p>
            <a:fld id="{C3E68A9F-E484-7D4B-81E9-17085C8B9CE5}" type="slidenum">
              <a:rPr lang="it-IT" smtClean="0"/>
              <a:pPr/>
              <a:t>‹N›</a:t>
            </a:fld>
            <a:endParaRPr lang="it-IT" dirty="0"/>
          </a:p>
        </p:txBody>
      </p:sp>
      <p:pic>
        <p:nvPicPr>
          <p:cNvPr id="10" name="Immagine 9" descr="Immagine che contiene testo&#10;&#10;Descrizione generata automaticamente">
            <a:extLst>
              <a:ext uri="{FF2B5EF4-FFF2-40B4-BE49-F238E27FC236}">
                <a16:creationId xmlns:a16="http://schemas.microsoft.com/office/drawing/2014/main" id="{64F83902-2AD1-314E-9DC7-F2BEB714FD8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alphaModFix amt="3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273733"/>
            <a:ext cx="9906000" cy="2265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091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pert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7289B12F-3E49-374E-A3BF-257B8D6F964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930078" cy="6858000"/>
          </a:xfrm>
          <a:prstGeom prst="rect">
            <a:avLst/>
          </a:prstGeom>
        </p:spPr>
      </p:pic>
      <p:pic>
        <p:nvPicPr>
          <p:cNvPr id="4" name="Immagine 3" descr="Immagine che contiene testo&#10;&#10;Descrizione generata automaticamente">
            <a:extLst>
              <a:ext uri="{FF2B5EF4-FFF2-40B4-BE49-F238E27FC236}">
                <a16:creationId xmlns:a16="http://schemas.microsoft.com/office/drawing/2014/main" id="{F7EE5FE2-F0C6-3E45-99F0-8E3096473B4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592819"/>
            <a:ext cx="9906000" cy="2265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4679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4F8DB-D4B4-4FAE-A352-31D35B165624}" type="datetime1">
              <a:rPr lang="it-IT" smtClean="0"/>
              <a:t>22/03/2021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dirty="0"/>
              <a:t>Percorso didattico: CITTADINANZA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68A9F-E484-7D4B-81E9-17085C8B9CE5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23773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1" r:id="rId2"/>
    <p:sldLayoutId id="2147483672" r:id="rId3"/>
    <p:sldLayoutId id="2147483673" r:id="rId4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archivio.fondazionecarlomariamartini.it/fcmm-web/storico/detail/IT-FCMM-ST0003-000148/verso-citta-unita.html" TargetMode="External"/><Relationship Id="rId2" Type="http://schemas.openxmlformats.org/officeDocument/2006/relationships/hyperlink" Target="http://archivio.fondazionecarlomariamartini.it/fcmm-web/audio/detail/IT-FCMM-AV0002-000209/processione-del-venerdi-santo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aggiornamentisociali.it/articoli/tessere-la-solidarieta-tra-legami-fragili-e-differenze-sociali/" TargetMode="External"/><Relationship Id="rId5" Type="http://schemas.openxmlformats.org/officeDocument/2006/relationships/hyperlink" Target="http://archivio.fondazionecarlomariamartini.it/fcmm-web/video/detail/IT-FCMM-AV0001-000018/ferruccio-de-bortoli.html" TargetMode="External"/><Relationship Id="rId4" Type="http://schemas.openxmlformats.org/officeDocument/2006/relationships/hyperlink" Target="https://fondazionecarlomariamartini.it/project/adversadiligere/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850127D2-187C-8E42-908E-8A80767F3C9E}"/>
              </a:ext>
            </a:extLst>
          </p:cNvPr>
          <p:cNvSpPr txBox="1"/>
          <p:nvPr/>
        </p:nvSpPr>
        <p:spPr>
          <a:xfrm>
            <a:off x="0" y="4371975"/>
            <a:ext cx="9905999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CITTADINANZA – </a:t>
            </a:r>
            <a:r>
              <a:rPr lang="it-IT" sz="2800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unità</a:t>
            </a:r>
            <a:r>
              <a:rPr lang="it-IT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 5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 </a:t>
            </a:r>
          </a:p>
          <a:p>
            <a:pPr algn="ctr"/>
            <a:r>
              <a:rPr lang="it-IT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Le interazioni nella mia città</a:t>
            </a:r>
            <a:endParaRPr lang="it-IT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  <a:p>
            <a:pPr algn="ctr"/>
            <a:endParaRPr lang="it-IT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  <a:p>
            <a:pPr algn="ctr"/>
            <a:r>
              <a:rPr lang="it-IT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a cura di Federico Defendenti e Agostino Frigerio</a:t>
            </a:r>
          </a:p>
        </p:txBody>
      </p:sp>
    </p:spTree>
    <p:extLst>
      <p:ext uri="{BB962C8B-B14F-4D97-AF65-F5344CB8AC3E}">
        <p14:creationId xmlns:p14="http://schemas.microsoft.com/office/powerpoint/2010/main" val="42126241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FC4A4A2-0562-AD4C-B813-1C7CBF634C7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</p:spPr>
        <p:txBody>
          <a:bodyPr/>
          <a:lstStyle>
            <a:lvl1pPr>
              <a:defRPr>
                <a:latin typeface="Garamond" panose="02020404030301010803" pitchFamily="18" charset="0"/>
              </a:defRPr>
            </a:lvl1pPr>
          </a:lstStyle>
          <a:p>
            <a:fld id="{71A7F353-5207-465C-B0D0-DE92FB280E49}" type="datetime1">
              <a:rPr lang="it-IT" smtClean="0"/>
              <a:t>22/03/2021</a:t>
            </a:fld>
            <a:endParaRPr lang="it-IT" dirty="0">
              <a:latin typeface="Garamond" panose="02020404030301010803" pitchFamily="18" charset="0"/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C5DCB4A-FD15-D645-AD2B-6623983A4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</p:spPr>
        <p:txBody>
          <a:bodyPr/>
          <a:lstStyle>
            <a:lvl1pPr>
              <a:defRPr>
                <a:latin typeface="Garamond" panose="02020404030301010803" pitchFamily="18" charset="0"/>
              </a:defRPr>
            </a:lvl1pPr>
          </a:lstStyle>
          <a:p>
            <a:fld id="{C3E68A9F-E484-7D4B-81E9-17085C8B9CE5}" type="slidenum">
              <a:rPr lang="it-IT" smtClean="0"/>
              <a:pPr/>
              <a:t>10</a:t>
            </a:fld>
            <a:endParaRPr lang="it-IT" dirty="0">
              <a:latin typeface="Garamond" panose="02020404030301010803" pitchFamily="18" charset="0"/>
            </a:endParaRP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6BA81907-770B-B642-99A2-8AB832A027F5}"/>
              </a:ext>
            </a:extLst>
          </p:cNvPr>
          <p:cNvSpPr/>
          <p:nvPr/>
        </p:nvSpPr>
        <p:spPr>
          <a:xfrm>
            <a:off x="721379" y="958732"/>
            <a:ext cx="8543926" cy="4721934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endParaRPr lang="it-IT" b="1" dirty="0">
              <a:solidFill>
                <a:srgbClr val="C00000"/>
              </a:solidFill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it-IT" b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ALTRI MATERIALI </a:t>
            </a:r>
            <a:r>
              <a:rPr lang="it-IT" b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MARTINIANI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it-IT" dirty="0" smtClean="0">
                <a:solidFill>
                  <a:schemeClr val="tx1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Ascolta </a:t>
            </a:r>
            <a:r>
              <a:rPr lang="it-IT" dirty="0">
                <a:solidFill>
                  <a:schemeClr val="tx1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nell’Archivio digitale l’audio della meditazione nella processione penitenziale con la croce di san Carlo il 20 aprile 1984 </a:t>
            </a:r>
            <a:r>
              <a:rPr lang="it-IT" b="1" u="sng" dirty="0">
                <a:solidFill>
                  <a:schemeClr val="tx1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Verso la città </a:t>
            </a:r>
            <a:r>
              <a:rPr lang="it-IT" b="1" u="sng" dirty="0" smtClean="0">
                <a:solidFill>
                  <a:schemeClr val="tx1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unita</a:t>
            </a:r>
            <a:endParaRPr lang="it-IT" b="1" u="sng" dirty="0" smtClean="0">
              <a:solidFill>
                <a:schemeClr val="tx1"/>
              </a:solidFill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it-IT" dirty="0" smtClean="0">
                <a:solidFill>
                  <a:schemeClr val="tx1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Consulta </a:t>
            </a:r>
            <a:r>
              <a:rPr lang="it-IT" dirty="0">
                <a:solidFill>
                  <a:schemeClr val="tx1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nell’Archivio digitale il documento in archivio digitale della meditazione nella processione penitenziale con la croce di san Carlo il 20 aprile 1984 </a:t>
            </a:r>
            <a:r>
              <a:rPr lang="it-IT" b="1" u="sng" dirty="0">
                <a:solidFill>
                  <a:schemeClr val="tx1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Verso la città unita </a:t>
            </a:r>
            <a:endParaRPr lang="it-IT" b="1" u="sng" dirty="0" smtClean="0">
              <a:solidFill>
                <a:schemeClr val="tx1"/>
              </a:solidFill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it-IT" dirty="0" smtClean="0">
                <a:solidFill>
                  <a:schemeClr val="tx1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Visita </a:t>
            </a:r>
            <a:r>
              <a:rPr lang="it-IT" dirty="0">
                <a:solidFill>
                  <a:schemeClr val="tx1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mostra multimediale </a:t>
            </a:r>
            <a:r>
              <a:rPr lang="it-IT" b="1" u="sng" dirty="0" err="1">
                <a:solidFill>
                  <a:schemeClr val="tx1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Adversa</a:t>
            </a:r>
            <a:r>
              <a:rPr lang="it-IT" b="1" u="sng" dirty="0">
                <a:solidFill>
                  <a:schemeClr val="tx1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 </a:t>
            </a:r>
            <a:r>
              <a:rPr lang="it-IT" b="1" u="sng" dirty="0" err="1">
                <a:solidFill>
                  <a:schemeClr val="tx1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diligere</a:t>
            </a:r>
            <a:r>
              <a:rPr lang="it-IT" b="1" u="sng" dirty="0">
                <a:solidFill>
                  <a:schemeClr val="tx1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: un uomo per la città</a:t>
            </a:r>
            <a:r>
              <a:rPr lang="it-IT" b="1" dirty="0">
                <a:solidFill>
                  <a:schemeClr val="tx1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 </a:t>
            </a:r>
            <a:r>
              <a:rPr lang="it-IT" dirty="0">
                <a:solidFill>
                  <a:schemeClr val="tx1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nel sito della </a:t>
            </a:r>
            <a:r>
              <a:rPr lang="it-IT" dirty="0" smtClean="0">
                <a:solidFill>
                  <a:schemeClr val="tx1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Fondazione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it-IT" dirty="0" smtClean="0">
                <a:solidFill>
                  <a:schemeClr val="tx1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Guarda </a:t>
            </a:r>
            <a:r>
              <a:rPr lang="it-IT" dirty="0">
                <a:solidFill>
                  <a:schemeClr val="tx1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it-IT" b="1" u="sng" dirty="0">
                <a:solidFill>
                  <a:schemeClr val="tx1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videointervista a Ferruccio De </a:t>
            </a:r>
            <a:r>
              <a:rPr lang="it-IT" b="1" u="sng" dirty="0" err="1">
                <a:solidFill>
                  <a:schemeClr val="tx1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Bortoli</a:t>
            </a:r>
            <a:r>
              <a:rPr lang="it-IT" dirty="0">
                <a:solidFill>
                  <a:schemeClr val="tx1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in particolare nelle sequenze da 5 a 8 si sofferma sul rapporto di Martini con la Milano degli anni ‘80</a:t>
            </a:r>
            <a:endParaRPr lang="it-IT" dirty="0">
              <a:solidFill>
                <a:schemeClr val="tx1"/>
              </a:solidFill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it-IT" b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MATERIALI DALLA RIVISTA «AGGIORNAMENTI SOCIALI»</a:t>
            </a:r>
          </a:p>
          <a:p>
            <a:r>
              <a:rPr lang="it-IT" dirty="0" err="1" smtClean="0">
                <a:solidFill>
                  <a:schemeClr val="tx1"/>
                </a:solidFill>
                <a:latin typeface="Garamond" panose="02020404030301010803" pitchFamily="18" charset="0"/>
              </a:rPr>
              <a:t>Serge</a:t>
            </a:r>
            <a:r>
              <a:rPr lang="it-IT" dirty="0" smtClean="0">
                <a:solidFill>
                  <a:schemeClr val="tx1"/>
                </a:solidFill>
                <a:latin typeface="Garamond" panose="02020404030301010803" pitchFamily="18" charset="0"/>
              </a:rPr>
              <a:t> </a:t>
            </a:r>
            <a:r>
              <a:rPr lang="it-IT" dirty="0" err="1">
                <a:solidFill>
                  <a:schemeClr val="tx1"/>
                </a:solidFill>
                <a:latin typeface="Garamond" panose="02020404030301010803" pitchFamily="18" charset="0"/>
              </a:rPr>
              <a:t>Paugam</a:t>
            </a:r>
            <a:r>
              <a:rPr lang="it-IT" dirty="0">
                <a:solidFill>
                  <a:schemeClr val="tx1"/>
                </a:solidFill>
                <a:latin typeface="Garamond" panose="02020404030301010803" pitchFamily="18" charset="0"/>
              </a:rPr>
              <a:t>, </a:t>
            </a:r>
            <a:r>
              <a:rPr lang="it-IT" b="1" dirty="0">
                <a:solidFill>
                  <a:schemeClr val="tx1"/>
                </a:solidFill>
                <a:latin typeface="Garamond" panose="02020404030301010803" pitchFamily="18" charset="0"/>
                <a:hlinkClick r:id="rId6"/>
              </a:rPr>
              <a:t>Tessere la solidarietà, tra legami fragili e differenze sociali</a:t>
            </a:r>
            <a:r>
              <a:rPr lang="it-IT" dirty="0">
                <a:solidFill>
                  <a:schemeClr val="tx1"/>
                </a:solidFill>
                <a:latin typeface="Garamond" panose="02020404030301010803" pitchFamily="18" charset="0"/>
              </a:rPr>
              <a:t>, </a:t>
            </a:r>
            <a:r>
              <a:rPr lang="it-IT" dirty="0" smtClean="0">
                <a:solidFill>
                  <a:schemeClr val="tx1"/>
                </a:solidFill>
                <a:latin typeface="Garamond" panose="02020404030301010803" pitchFamily="18" charset="0"/>
              </a:rPr>
              <a:t>Aggiornamenti </a:t>
            </a:r>
            <a:r>
              <a:rPr lang="it-IT" smtClean="0">
                <a:solidFill>
                  <a:schemeClr val="tx1"/>
                </a:solidFill>
                <a:latin typeface="Garamond" panose="02020404030301010803" pitchFamily="18" charset="0"/>
              </a:rPr>
              <a:t>Sociali, gennaio </a:t>
            </a:r>
            <a:r>
              <a:rPr lang="it-IT" dirty="0">
                <a:solidFill>
                  <a:schemeClr val="tx1"/>
                </a:solidFill>
                <a:latin typeface="Garamond" panose="02020404030301010803" pitchFamily="18" charset="0"/>
              </a:rPr>
              <a:t>2018 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E8C2849-1B9D-47CD-A36F-6D1BB411F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</p:spPr>
        <p:txBody>
          <a:bodyPr/>
          <a:lstStyle>
            <a:lvl1pPr>
              <a:defRPr>
                <a:latin typeface="Garamond" panose="02020404030301010803" pitchFamily="18" charset="0"/>
              </a:defRPr>
            </a:lvl1pPr>
          </a:lstStyle>
          <a:p>
            <a:r>
              <a:rPr lang="it-IT" dirty="0"/>
              <a:t>Percorso didattico: </a:t>
            </a:r>
            <a:r>
              <a:rPr lang="it-IT" b="1" dirty="0"/>
              <a:t>CITTADINANZA – </a:t>
            </a:r>
            <a:r>
              <a:rPr lang="it-IT" b="1" cap="all" dirty="0"/>
              <a:t>unità 5 </a:t>
            </a:r>
            <a:r>
              <a:rPr lang="it-IT" b="1" dirty="0"/>
              <a:t>«Le interazioni nella mia città»</a:t>
            </a:r>
          </a:p>
        </p:txBody>
      </p:sp>
    </p:spTree>
    <p:extLst>
      <p:ext uri="{BB962C8B-B14F-4D97-AF65-F5344CB8AC3E}">
        <p14:creationId xmlns:p14="http://schemas.microsoft.com/office/powerpoint/2010/main" val="786470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7140776D-F1F7-4C9A-982D-247515FC1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6DEE4-F176-40A7-A87A-54AB7DB44C17}" type="datetime1">
              <a:rPr lang="it-IT" smtClean="0"/>
              <a:t>22/03/2021</a:t>
            </a:fld>
            <a:endParaRPr lang="it-IT" dirty="0">
              <a:latin typeface="Garamond" panose="02020404030301010803" pitchFamily="18" charset="0"/>
            </a:endParaRP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2595D286-B273-460B-BF1C-6A7D2109B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Percorso didattico: </a:t>
            </a:r>
            <a:r>
              <a:rPr lang="it-IT" b="1" dirty="0"/>
              <a:t>CITTADINANZA – </a:t>
            </a:r>
            <a:r>
              <a:rPr lang="it-IT" b="1" cap="all" dirty="0"/>
              <a:t>unità 5 </a:t>
            </a:r>
            <a:r>
              <a:rPr lang="it-IT" b="1" dirty="0"/>
              <a:t>«Le interazioni nella mia città»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F1D5F86-3A35-4965-9D43-3A5125EBF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68A9F-E484-7D4B-81E9-17085C8B9CE5}" type="slidenum">
              <a:rPr lang="it-IT" smtClean="0"/>
              <a:pPr/>
              <a:t>11</a:t>
            </a:fld>
            <a:endParaRPr lang="it-IT" dirty="0">
              <a:latin typeface="Garamond" panose="02020404030301010803" pitchFamily="18" charset="0"/>
            </a:endParaRP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F84EE971-F2A9-4369-A31F-FBBEE5BFBCFE}"/>
              </a:ext>
            </a:extLst>
          </p:cNvPr>
          <p:cNvSpPr/>
          <p:nvPr/>
        </p:nvSpPr>
        <p:spPr>
          <a:xfrm>
            <a:off x="564497" y="1412074"/>
            <a:ext cx="8879726" cy="3662541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square">
            <a:spAutoFit/>
          </a:bodyPr>
          <a:lstStyle/>
          <a:p>
            <a:r>
              <a:rPr lang="it-IT" b="1" cap="all" dirty="0">
                <a:solidFill>
                  <a:srgbClr val="CB3424"/>
                </a:solidFill>
                <a:latin typeface="Garamond" panose="02020404030301010803" pitchFamily="18" charset="0"/>
              </a:rPr>
              <a:t>Spunti di approfondimento e collegamento con altre materie</a:t>
            </a:r>
          </a:p>
          <a:p>
            <a:endParaRPr lang="it-IT" sz="400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it-IT" sz="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  <a:p>
            <a:r>
              <a:rPr lang="it-IT" sz="1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Si forniscono alcuni possibili collegamenti interdisciplinari a partire dal tema della città. Si tratta di un elenco ovviamente parziale e incompleto. Ogni integrazione è la benvenuta, scrivici a: </a:t>
            </a:r>
            <a:r>
              <a:rPr lang="it-IT" sz="1400" dirty="0">
                <a:solidFill>
                  <a:srgbClr val="CB342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edu@fondazionecarlomariamartini.it</a:t>
            </a:r>
          </a:p>
          <a:p>
            <a:endParaRPr lang="it-IT" sz="400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1400" i="1" dirty="0">
                <a:solidFill>
                  <a:schemeClr val="tx1"/>
                </a:solidFill>
                <a:latin typeface="Garamond" panose="02020404030301010803" pitchFamily="18" charset="0"/>
              </a:rPr>
              <a:t>Italiano biennio (scrittura e letture): Calvino, Tutto in un punto (da Le cosmicomiche); Strasser, L’onda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1400" i="1" dirty="0">
                <a:solidFill>
                  <a:schemeClr val="tx1"/>
                </a:solidFill>
                <a:latin typeface="Garamond" panose="02020404030301010803" pitchFamily="18" charset="0"/>
              </a:rPr>
              <a:t>Italiano triennio (letteratura e letture): Pirandello, esempi di maschere nella società (Il fu Mattia Pascal; Uno, nessuno, centomila); Ungaretti, Natale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1400" i="1" dirty="0">
                <a:solidFill>
                  <a:schemeClr val="tx1"/>
                </a:solidFill>
                <a:latin typeface="Garamond" panose="02020404030301010803" pitchFamily="18" charset="0"/>
              </a:rPr>
              <a:t>Storia dell’arte: De Chirico, </a:t>
            </a:r>
            <a:r>
              <a:rPr lang="it-IT" sz="1400" i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Le </a:t>
            </a:r>
            <a:r>
              <a:rPr lang="it-IT" sz="1400" i="1" dirty="0">
                <a:solidFill>
                  <a:schemeClr val="tx1"/>
                </a:solidFill>
                <a:latin typeface="Garamond" panose="02020404030301010803" pitchFamily="18" charset="0"/>
              </a:rPr>
              <a:t>piazze; Edward Hopper; Paul Klee, Notte in città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it-IT" sz="1400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>
              <a:spcBef>
                <a:spcPts val="600"/>
              </a:spcBef>
            </a:pPr>
            <a:r>
              <a:rPr lang="it-IT" sz="1400" b="1" cap="all" dirty="0" smtClean="0">
                <a:solidFill>
                  <a:srgbClr val="CB3424"/>
                </a:solidFill>
                <a:latin typeface="Garamond" panose="02020404030301010803" pitchFamily="18" charset="0"/>
              </a:rPr>
              <a:t>Suggerimenti musicali</a:t>
            </a:r>
            <a:r>
              <a:rPr lang="it-IT" sz="1400" i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 </a:t>
            </a:r>
            <a:endParaRPr lang="it-IT" sz="1400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1400" i="1" dirty="0">
                <a:solidFill>
                  <a:schemeClr val="tx1"/>
                </a:solidFill>
                <a:latin typeface="Garamond" panose="02020404030301010803" pitchFamily="18" charset="0"/>
              </a:rPr>
              <a:t>Fabrizio De </a:t>
            </a:r>
            <a:r>
              <a:rPr lang="it-IT" sz="1400" i="1" dirty="0" err="1">
                <a:solidFill>
                  <a:schemeClr val="tx1"/>
                </a:solidFill>
                <a:latin typeface="Garamond" panose="02020404030301010803" pitchFamily="18" charset="0"/>
              </a:rPr>
              <a:t>Andrè</a:t>
            </a:r>
            <a:r>
              <a:rPr lang="it-IT" sz="1400" i="1" dirty="0">
                <a:solidFill>
                  <a:schemeClr val="tx1"/>
                </a:solidFill>
                <a:latin typeface="Garamond" panose="02020404030301010803" pitchFamily="18" charset="0"/>
              </a:rPr>
              <a:t>, Città </a:t>
            </a:r>
            <a:r>
              <a:rPr lang="it-IT" sz="1400" i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vecchia </a:t>
            </a:r>
            <a:endParaRPr lang="it-IT" sz="1400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1400" i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Jacques </a:t>
            </a:r>
            <a:r>
              <a:rPr lang="it-IT" sz="1400" i="1" dirty="0">
                <a:solidFill>
                  <a:schemeClr val="tx1"/>
                </a:solidFill>
                <a:latin typeface="Garamond" panose="02020404030301010803" pitchFamily="18" charset="0"/>
              </a:rPr>
              <a:t>Brel, </a:t>
            </a:r>
            <a:r>
              <a:rPr lang="it-IT" sz="1400" i="1" dirty="0" err="1">
                <a:solidFill>
                  <a:schemeClr val="tx1"/>
                </a:solidFill>
                <a:latin typeface="Garamond" panose="02020404030301010803" pitchFamily="18" charset="0"/>
              </a:rPr>
              <a:t>Dans</a:t>
            </a:r>
            <a:r>
              <a:rPr lang="it-IT" sz="1400" i="1" dirty="0">
                <a:solidFill>
                  <a:schemeClr val="tx1"/>
                </a:solidFill>
                <a:latin typeface="Garamond" panose="02020404030301010803" pitchFamily="18" charset="0"/>
              </a:rPr>
              <a:t> le </a:t>
            </a:r>
            <a:r>
              <a:rPr lang="it-IT" sz="1400" i="1" dirty="0" err="1">
                <a:solidFill>
                  <a:schemeClr val="tx1"/>
                </a:solidFill>
                <a:latin typeface="Garamond" panose="02020404030301010803" pitchFamily="18" charset="0"/>
              </a:rPr>
              <a:t>port</a:t>
            </a:r>
            <a:r>
              <a:rPr lang="it-IT" sz="1400" i="1" dirty="0">
                <a:solidFill>
                  <a:schemeClr val="tx1"/>
                </a:solidFill>
                <a:latin typeface="Garamond" panose="02020404030301010803" pitchFamily="18" charset="0"/>
              </a:rPr>
              <a:t> </a:t>
            </a:r>
            <a:r>
              <a:rPr lang="it-IT" sz="1400" i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d’Amsterdam </a:t>
            </a:r>
            <a:endParaRPr lang="it-IT" sz="1400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1400" i="1" dirty="0">
                <a:solidFill>
                  <a:schemeClr val="tx1"/>
                </a:solidFill>
                <a:latin typeface="Garamond" panose="02020404030301010803" pitchFamily="18" charset="0"/>
              </a:rPr>
              <a:t>Enzo Jannacci, Faceva il palo</a:t>
            </a:r>
          </a:p>
        </p:txBody>
      </p:sp>
    </p:spTree>
    <p:extLst>
      <p:ext uri="{BB962C8B-B14F-4D97-AF65-F5344CB8AC3E}">
        <p14:creationId xmlns:p14="http://schemas.microsoft.com/office/powerpoint/2010/main" val="38929439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CB88CBD7-CE5D-684D-81ED-84ADBA84FC6B}"/>
              </a:ext>
            </a:extLst>
          </p:cNvPr>
          <p:cNvSpPr txBox="1"/>
          <p:nvPr/>
        </p:nvSpPr>
        <p:spPr>
          <a:xfrm>
            <a:off x="0" y="4371975"/>
            <a:ext cx="990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>
                <a:solidFill>
                  <a:schemeClr val="bg1"/>
                </a:solidFill>
                <a:latin typeface="Garamond" panose="02020404030301010803" pitchFamily="18" charset="0"/>
              </a:rPr>
              <a:t>GRAZIE</a:t>
            </a:r>
            <a:endParaRPr lang="it-IT" i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1506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FC4A4A2-0562-AD4C-B813-1C7CBF634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Garamond" panose="02020404030301010803" pitchFamily="18" charset="0"/>
              </a:defRPr>
            </a:lvl1pPr>
          </a:lstStyle>
          <a:p>
            <a:fld id="{71A7F353-5207-465C-B0D0-DE92FB280E49}" type="datetime1">
              <a:rPr lang="it-IT" smtClean="0"/>
              <a:t>22/03/2021</a:t>
            </a:fld>
            <a:endParaRPr lang="it-IT" dirty="0">
              <a:latin typeface="Garamond" panose="02020404030301010803" pitchFamily="18" charset="0"/>
            </a:endParaRP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F80239B-0BE0-234F-B2F9-CEB476FB8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Garamond" panose="02020404030301010803" pitchFamily="18" charset="0"/>
              </a:defRPr>
            </a:lvl1pPr>
          </a:lstStyle>
          <a:p>
            <a:r>
              <a:rPr lang="it-IT" dirty="0"/>
              <a:t>Percorso didattico: </a:t>
            </a:r>
            <a:r>
              <a:rPr lang="it-IT" b="1" dirty="0"/>
              <a:t>CITTADINANZA – </a:t>
            </a:r>
            <a:r>
              <a:rPr lang="it-IT" b="1" cap="all" dirty="0"/>
              <a:t>unità 5 </a:t>
            </a:r>
            <a:r>
              <a:rPr lang="it-IT" b="1" dirty="0"/>
              <a:t>«Le interazioni nella mia città»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C5DCB4A-FD15-D645-AD2B-6623983A4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Garamond" panose="02020404030301010803" pitchFamily="18" charset="0"/>
              </a:defRPr>
            </a:lvl1pPr>
          </a:lstStyle>
          <a:p>
            <a:fld id="{C3E68A9F-E484-7D4B-81E9-17085C8B9CE5}" type="slidenum">
              <a:rPr lang="it-IT" smtClean="0"/>
              <a:pPr/>
              <a:t>2</a:t>
            </a:fld>
            <a:endParaRPr lang="it-IT" dirty="0">
              <a:latin typeface="Garamond" panose="02020404030301010803" pitchFamily="18" charset="0"/>
            </a:endParaRP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6BA81907-770B-B642-99A2-8AB832A027F5}"/>
              </a:ext>
            </a:extLst>
          </p:cNvPr>
          <p:cNvSpPr/>
          <p:nvPr/>
        </p:nvSpPr>
        <p:spPr>
          <a:xfrm>
            <a:off x="681036" y="1381554"/>
            <a:ext cx="8543926" cy="4355038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square">
            <a:spAutoFit/>
          </a:bodyPr>
          <a:lstStyle/>
          <a:p>
            <a:r>
              <a:rPr lang="it-IT" b="1" cap="all" dirty="0">
                <a:solidFill>
                  <a:srgbClr val="CB342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Unità 5 – Le interazioni nella mia città</a:t>
            </a:r>
            <a:endParaRPr lang="it-IT" cap="all" dirty="0">
              <a:solidFill>
                <a:srgbClr val="CB342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  <a:p>
            <a:endParaRPr lang="it-IT" sz="900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algn="just"/>
            <a:r>
              <a:rPr lang="it-IT" i="1" dirty="0">
                <a:solidFill>
                  <a:schemeClr val="tx1"/>
                </a:solidFill>
                <a:latin typeface="Garamond" panose="02020404030301010803" pitchFamily="18" charset="0"/>
              </a:rPr>
              <a:t>Prosegue la riflessione sulla vita di tutti i giorni. Ora però l’attenzione si sposta su quella serie quasi infinita di incontri casuali che costellano il nostro quotidiano. Insieme alla precedente unità, la presente vuole stimolare a cambiare il nostro sguardo di ciascuno. I compiti di realtà proposti iniziano a indirizzare gli studenti verso una presa di coscienza del proprio ruolo attivo di cittadini, che sarà poi sviluppato nelle unità successive. </a:t>
            </a:r>
          </a:p>
          <a:p>
            <a:pPr algn="just"/>
            <a:r>
              <a:rPr lang="it-IT" i="1" dirty="0">
                <a:solidFill>
                  <a:schemeClr val="tx1"/>
                </a:solidFill>
                <a:latin typeface="Garamond" panose="02020404030301010803" pitchFamily="18" charset="0"/>
              </a:rPr>
              <a:t>Vengono forniti solo spunti multidisciplinari di lettura di </a:t>
            </a:r>
            <a:r>
              <a:rPr lang="it-IT" i="1">
                <a:solidFill>
                  <a:schemeClr val="tx1"/>
                </a:solidFill>
                <a:latin typeface="Garamond" panose="02020404030301010803" pitchFamily="18" charset="0"/>
              </a:rPr>
              <a:t>testi e </a:t>
            </a:r>
            <a:r>
              <a:rPr lang="it-IT" i="1" dirty="0">
                <a:solidFill>
                  <a:schemeClr val="tx1"/>
                </a:solidFill>
                <a:latin typeface="Garamond" panose="02020404030301010803" pitchFamily="18" charset="0"/>
              </a:rPr>
              <a:t>immagini o di ascolto perché si consiglia di dedicare minor tempo a questa unità, rispetto alla n.4, per passare velocemente alla n. 6. </a:t>
            </a:r>
          </a:p>
          <a:p>
            <a:endParaRPr lang="it-IT" sz="800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r>
              <a:rPr lang="it-IT" b="1" dirty="0">
                <a:solidFill>
                  <a:srgbClr val="CB3424"/>
                </a:solidFill>
                <a:latin typeface="Garamond" panose="02020404030301010803" pitchFamily="18" charset="0"/>
              </a:rPr>
              <a:t>Le domande</a:t>
            </a:r>
            <a:endParaRPr lang="it-IT" dirty="0">
              <a:solidFill>
                <a:srgbClr val="CB3424"/>
              </a:solidFill>
              <a:latin typeface="Garamond" panose="02020404030301010803" pitchFamily="18" charset="0"/>
            </a:endParaRPr>
          </a:p>
          <a:p>
            <a:pPr marL="800100" lvl="1" indent="-342900">
              <a:spcBef>
                <a:spcPts val="1200"/>
              </a:spcBef>
              <a:buFont typeface="+mj-lt"/>
              <a:buAutoNum type="arabicPeriod"/>
            </a:pPr>
            <a:r>
              <a:rPr lang="it-IT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Che differenza c’è tra relazione e interazione? </a:t>
            </a:r>
          </a:p>
          <a:p>
            <a:pPr marL="800100" lvl="1" indent="-342900">
              <a:spcBef>
                <a:spcPts val="1200"/>
              </a:spcBef>
              <a:buFont typeface="+mj-lt"/>
              <a:buAutoNum type="arabicPeriod"/>
            </a:pPr>
            <a:r>
              <a:rPr lang="it-IT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Con chi ho una interazione quotidiana? </a:t>
            </a:r>
          </a:p>
          <a:p>
            <a:pPr marL="800100" lvl="1" indent="-342900">
              <a:spcBef>
                <a:spcPts val="1200"/>
              </a:spcBef>
              <a:buFont typeface="+mj-lt"/>
              <a:buAutoNum type="arabicPeriod"/>
            </a:pPr>
            <a:r>
              <a:rPr lang="it-IT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È possibile fare evolvere una interazione in relazione? Come?</a:t>
            </a:r>
          </a:p>
          <a:p>
            <a:pPr marL="800100" lvl="1" indent="-342900">
              <a:buFont typeface="+mj-lt"/>
              <a:buAutoNum type="arabicPeriod"/>
            </a:pPr>
            <a:endParaRPr lang="it-IT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>
              <a:spcAft>
                <a:spcPts val="0"/>
              </a:spcAft>
            </a:pPr>
            <a:endParaRPr lang="it-I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1240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FC4A4A2-0562-AD4C-B813-1C7CBF634C7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</p:spPr>
        <p:txBody>
          <a:bodyPr/>
          <a:lstStyle>
            <a:lvl1pPr>
              <a:defRPr>
                <a:latin typeface="Garamond" panose="02020404030301010803" pitchFamily="18" charset="0"/>
              </a:defRPr>
            </a:lvl1pPr>
          </a:lstStyle>
          <a:p>
            <a:fld id="{71A7F353-5207-465C-B0D0-DE92FB280E49}" type="datetime1">
              <a:rPr lang="it-IT" smtClean="0"/>
              <a:t>22/03/2021</a:t>
            </a:fld>
            <a:endParaRPr lang="it-IT" dirty="0">
              <a:latin typeface="Garamond" panose="02020404030301010803" pitchFamily="18" charset="0"/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C5DCB4A-FD15-D645-AD2B-6623983A4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</p:spPr>
        <p:txBody>
          <a:bodyPr/>
          <a:lstStyle>
            <a:lvl1pPr>
              <a:defRPr>
                <a:latin typeface="Garamond" panose="02020404030301010803" pitchFamily="18" charset="0"/>
              </a:defRPr>
            </a:lvl1pPr>
          </a:lstStyle>
          <a:p>
            <a:fld id="{C3E68A9F-E484-7D4B-81E9-17085C8B9CE5}" type="slidenum">
              <a:rPr lang="it-IT" smtClean="0"/>
              <a:pPr/>
              <a:t>3</a:t>
            </a:fld>
            <a:endParaRPr lang="it-IT" dirty="0">
              <a:latin typeface="Garamond" panose="02020404030301010803" pitchFamily="18" charset="0"/>
            </a:endParaRP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6BA81907-770B-B642-99A2-8AB832A027F5}"/>
              </a:ext>
            </a:extLst>
          </p:cNvPr>
          <p:cNvSpPr/>
          <p:nvPr/>
        </p:nvSpPr>
        <p:spPr>
          <a:xfrm>
            <a:off x="420653" y="1111828"/>
            <a:ext cx="8543926" cy="483209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square">
            <a:spAutoFit/>
          </a:bodyPr>
          <a:lstStyle/>
          <a:p>
            <a:r>
              <a:rPr lang="it-IT" sz="1600" b="1" dirty="0">
                <a:solidFill>
                  <a:srgbClr val="CB3424"/>
                </a:solidFill>
                <a:latin typeface="Garamond" panose="02020404030301010803" pitchFamily="18" charset="0"/>
              </a:rPr>
              <a:t>Possibili attività connesse</a:t>
            </a:r>
          </a:p>
          <a:p>
            <a:endParaRPr lang="it-IT" sz="400" b="1" dirty="0">
              <a:solidFill>
                <a:srgbClr val="CB3424"/>
              </a:solidFill>
              <a:latin typeface="Garamond" panose="02020404030301010803" pitchFamily="18" charset="0"/>
            </a:endParaRPr>
          </a:p>
          <a:p>
            <a:pPr marL="342900" indent="-342900" algn="just" fontAlgn="base">
              <a:spcAft>
                <a:spcPts val="1200"/>
              </a:spcAft>
              <a:buFont typeface="+mj-lt"/>
              <a:buAutoNum type="alphaLcPeriod"/>
            </a:pPr>
            <a:r>
              <a:rPr lang="it-IT" sz="1600" dirty="0">
                <a:solidFill>
                  <a:schemeClr val="tx1"/>
                </a:solidFill>
                <a:latin typeface="Garamond" panose="02020404030301010803" pitchFamily="18" charset="0"/>
              </a:rPr>
              <a:t>Analizzare i flussi di persone che si spostano dalla e verso la mia città e i motivi di tali spostamenti. Si suggerisce, almeno in un primo momento, di far concentrare gli studenti sul loro tragitto casa/scuola e far analizzare i differenti mezzi utilizzati. [Ed. civica, educazione digitale; matematica, con possibilità di valutazione]</a:t>
            </a:r>
          </a:p>
          <a:p>
            <a:pPr marL="342900" indent="-342900" algn="just" fontAlgn="base">
              <a:spcAft>
                <a:spcPts val="1200"/>
              </a:spcAft>
              <a:buFont typeface="+mj-lt"/>
              <a:buAutoNum type="alphaLcPeriod"/>
            </a:pPr>
            <a:r>
              <a:rPr lang="it-IT" sz="16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Provare </a:t>
            </a:r>
            <a:r>
              <a:rPr lang="it-IT" sz="1600" dirty="0">
                <a:solidFill>
                  <a:schemeClr val="tx1"/>
                </a:solidFill>
                <a:latin typeface="Garamond" panose="02020404030301010803" pitchFamily="18" charset="0"/>
              </a:rPr>
              <a:t>a descrivere la giornata o la vita di una persona che incrociamo tutti i giorni venendo a scuola, ma della quale non sappiamo nulla. [Italiano biennio, testo descrittivo e di fantasia, con possibilità di valutazione]</a:t>
            </a:r>
          </a:p>
          <a:p>
            <a:pPr marL="342900" indent="-342900" algn="just" fontAlgn="base">
              <a:spcAft>
                <a:spcPts val="1200"/>
              </a:spcAft>
              <a:buFont typeface="+mj-lt"/>
              <a:buAutoNum type="alphaLcPeriod"/>
            </a:pPr>
            <a:r>
              <a:rPr lang="it-IT" sz="1600" dirty="0">
                <a:solidFill>
                  <a:schemeClr val="tx1"/>
                </a:solidFill>
                <a:latin typeface="Garamond" panose="02020404030301010803" pitchFamily="18" charset="0"/>
              </a:rPr>
              <a:t>Dopo la lettura del passo del card. Martini, provare a rintracciare esempi di "pestilenze" quotidiane che sono conosciute dai ragazzi.</a:t>
            </a:r>
          </a:p>
          <a:p>
            <a:pPr lvl="0"/>
            <a:endParaRPr lang="it-IT" sz="200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r>
              <a:rPr lang="it-IT" sz="1600" b="1" dirty="0">
                <a:solidFill>
                  <a:srgbClr val="CB3424"/>
                </a:solidFill>
                <a:latin typeface="Garamond" panose="02020404030301010803" pitchFamily="18" charset="0"/>
              </a:rPr>
              <a:t>Compito di realtà (con possibilità di valutazione)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1600" dirty="0">
                <a:solidFill>
                  <a:schemeClr val="tx1"/>
                </a:solidFill>
                <a:latin typeface="Garamond" panose="02020404030301010803" pitchFamily="18" charset="0"/>
              </a:rPr>
              <a:t>Partendo dal testo di Martini, proporre di individuare e contattare associazioni che si occupano di queste "pestilenze". In base alla disponibilità ed esigenze è possibile organizzare una visita, un'intervista o incontro via web. Per Milano si suggerisce la “Casa della Carità”.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1600" dirty="0">
                <a:solidFill>
                  <a:schemeClr val="tx1"/>
                </a:solidFill>
                <a:latin typeface="Garamond" panose="02020404030301010803" pitchFamily="18" charset="0"/>
              </a:rPr>
              <a:t>Partendo invece dalla propria esperienza personale, provare ad immaginare dei cambiamenti concreti rispetto alle forme di mobilità usate nel tragitto casa/scuola. Un passo successivo può essere quello di contattare l'agenzia locale della mobilità e proporre il progetto. 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C0C27C2-9D0B-4ADF-8368-88265AE4D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</p:spPr>
        <p:txBody>
          <a:bodyPr/>
          <a:lstStyle>
            <a:lvl1pPr>
              <a:defRPr>
                <a:latin typeface="Garamond" panose="02020404030301010803" pitchFamily="18" charset="0"/>
              </a:defRPr>
            </a:lvl1pPr>
          </a:lstStyle>
          <a:p>
            <a:r>
              <a:rPr lang="it-IT" dirty="0"/>
              <a:t>Percorso didattico: </a:t>
            </a:r>
            <a:r>
              <a:rPr lang="it-IT" b="1" dirty="0"/>
              <a:t>CITTADINANZA – </a:t>
            </a:r>
            <a:r>
              <a:rPr lang="it-IT" b="1" cap="all" dirty="0"/>
              <a:t>unità 5 </a:t>
            </a:r>
            <a:r>
              <a:rPr lang="it-IT" b="1" dirty="0"/>
              <a:t>«Le interazioni nella mia città»</a:t>
            </a:r>
          </a:p>
        </p:txBody>
      </p:sp>
    </p:spTree>
    <p:extLst>
      <p:ext uri="{BB962C8B-B14F-4D97-AF65-F5344CB8AC3E}">
        <p14:creationId xmlns:p14="http://schemas.microsoft.com/office/powerpoint/2010/main" val="3647652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FC4A4A2-0562-AD4C-B813-1C7CBF634C7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</p:spPr>
        <p:txBody>
          <a:bodyPr/>
          <a:lstStyle>
            <a:lvl1pPr>
              <a:defRPr>
                <a:latin typeface="Garamond" panose="02020404030301010803" pitchFamily="18" charset="0"/>
              </a:defRPr>
            </a:lvl1pPr>
          </a:lstStyle>
          <a:p>
            <a:fld id="{71A7F353-5207-465C-B0D0-DE92FB280E49}" type="datetime1">
              <a:rPr lang="it-IT" smtClean="0"/>
              <a:t>22/03/2021</a:t>
            </a:fld>
            <a:endParaRPr lang="it-IT" dirty="0">
              <a:latin typeface="Garamond" panose="02020404030301010803" pitchFamily="18" charset="0"/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C5DCB4A-FD15-D645-AD2B-6623983A4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</p:spPr>
        <p:txBody>
          <a:bodyPr/>
          <a:lstStyle>
            <a:lvl1pPr>
              <a:defRPr>
                <a:latin typeface="Garamond" panose="02020404030301010803" pitchFamily="18" charset="0"/>
              </a:defRPr>
            </a:lvl1pPr>
          </a:lstStyle>
          <a:p>
            <a:fld id="{C3E68A9F-E484-7D4B-81E9-17085C8B9CE5}" type="slidenum">
              <a:rPr lang="it-IT" smtClean="0"/>
              <a:pPr/>
              <a:t>4</a:t>
            </a:fld>
            <a:endParaRPr lang="it-IT" dirty="0">
              <a:latin typeface="Garamond" panose="02020404030301010803" pitchFamily="18" charset="0"/>
            </a:endParaRP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6BA81907-770B-B642-99A2-8AB832A027F5}"/>
              </a:ext>
            </a:extLst>
          </p:cNvPr>
          <p:cNvSpPr/>
          <p:nvPr/>
        </p:nvSpPr>
        <p:spPr>
          <a:xfrm>
            <a:off x="681038" y="1449388"/>
            <a:ext cx="8543926" cy="515294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b="1" cap="all" dirty="0">
                <a:solidFill>
                  <a:srgbClr val="CB3424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TESTI DI Carlo Maria </a:t>
            </a:r>
            <a:r>
              <a:rPr lang="it-IT" b="1" cap="all" dirty="0" smtClean="0">
                <a:solidFill>
                  <a:srgbClr val="CB3424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Martini</a:t>
            </a:r>
          </a:p>
          <a:p>
            <a:pPr>
              <a:spcAft>
                <a:spcPts val="800"/>
              </a:spcAft>
            </a:pPr>
            <a:r>
              <a:rPr lang="it-IT" b="1" dirty="0" smtClean="0">
                <a:solidFill>
                  <a:schemeClr val="tx1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Verso </a:t>
            </a:r>
            <a:r>
              <a:rPr lang="it-IT" b="1" dirty="0">
                <a:solidFill>
                  <a:schemeClr val="tx1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una città unita: pestilenze e </a:t>
            </a:r>
            <a:r>
              <a:rPr lang="it-IT" b="1" dirty="0" smtClean="0">
                <a:solidFill>
                  <a:schemeClr val="tx1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risorse</a:t>
            </a:r>
            <a:endParaRPr lang="it-IT" dirty="0" smtClean="0">
              <a:solidFill>
                <a:schemeClr val="tx1"/>
              </a:solidFill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it-IT" sz="1400" dirty="0" smtClean="0">
                <a:solidFill>
                  <a:schemeClr val="tx1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(dalla meditazione nella processione penitenziale con la croce di san Carlo, Milano 20 aprile 1984, ora pubblicata in GEP 31, pp. 197-206)</a:t>
            </a:r>
            <a:endParaRPr lang="it-IT" sz="1400" dirty="0">
              <a:solidFill>
                <a:schemeClr val="tx1"/>
              </a:solidFill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it-IT" i="1" dirty="0" smtClean="0">
                <a:solidFill>
                  <a:schemeClr val="tx1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Nel </a:t>
            </a:r>
            <a:r>
              <a:rPr lang="it-IT" i="1" dirty="0">
                <a:solidFill>
                  <a:schemeClr val="tx1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corso di una processione quaresimale per le vie di Milano, Carlo Maria Martini riconosce alcune forme di “pestilenza”, di divisione e ingiustizia: la violenza, la solitudine, la corruzione sociale, la droga… I volti delle vittime sono gli stessi volti di Gesù, e per dare soccorso e rimuovere la cause di questi mali occorre certo stimolare non soltanto la nostra buona volontà e il nostro impegno etico, ma soprattutto stimolare la nostra creatività sociale, politica, a tutti i livelli.</a:t>
            </a:r>
            <a:endParaRPr lang="it-IT" dirty="0">
              <a:solidFill>
                <a:schemeClr val="tx1"/>
              </a:solidFill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it-IT" dirty="0" smtClean="0"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Desidero </a:t>
            </a:r>
            <a:r>
              <a:rPr lang="it-IT" dirty="0"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prima di tutto ricordare un episodio che capitò a san Carlo Borromeo proprio in questo luogo mentre si recava a visitare i malati di peste. Scrive un testimone oculare del fatto: </a:t>
            </a:r>
            <a:endParaRPr lang="it-IT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it-IT" dirty="0"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“Mentre costeggiavamo dall’esterno questo luogo, i malati urlavano e si alzavano verso le finestre e piangevano per la loro sventura. Chi mandava grida disperate per il contagio contratto, chi per un parente morto o allora spirante sotto i suoi occhi; uno si lamentava delle disgrazie della vita, un altro della mancanza di aiuti spirituali. “Dal momento che siamo privi di ogni altro aiuto, andavano essi gridando, dacci, o Padre, almeno la tua benedizione”. </a:t>
            </a:r>
            <a:endParaRPr lang="it-IT" dirty="0" smtClean="0"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it-IT" b="1" cap="all" dirty="0">
              <a:solidFill>
                <a:srgbClr val="CB3424"/>
              </a:solidFill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91A2B9F-1618-437B-AEF9-1F18BA674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</p:spPr>
        <p:txBody>
          <a:bodyPr/>
          <a:lstStyle>
            <a:lvl1pPr>
              <a:defRPr>
                <a:latin typeface="Garamond" panose="02020404030301010803" pitchFamily="18" charset="0"/>
              </a:defRPr>
            </a:lvl1pPr>
          </a:lstStyle>
          <a:p>
            <a:r>
              <a:rPr lang="it-IT" dirty="0"/>
              <a:t>Percorso didattico: </a:t>
            </a:r>
            <a:r>
              <a:rPr lang="it-IT" b="1" dirty="0"/>
              <a:t>CITTADINANZA – </a:t>
            </a:r>
            <a:r>
              <a:rPr lang="it-IT" b="1" cap="all" dirty="0"/>
              <a:t>unità 5 </a:t>
            </a:r>
            <a:r>
              <a:rPr lang="it-IT" b="1" dirty="0"/>
              <a:t>«Le interazioni nella mia città»</a:t>
            </a:r>
          </a:p>
        </p:txBody>
      </p:sp>
    </p:spTree>
    <p:extLst>
      <p:ext uri="{BB962C8B-B14F-4D97-AF65-F5344CB8AC3E}">
        <p14:creationId xmlns:p14="http://schemas.microsoft.com/office/powerpoint/2010/main" val="40333081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FC4A4A2-0562-AD4C-B813-1C7CBF634C7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</p:spPr>
        <p:txBody>
          <a:bodyPr/>
          <a:lstStyle>
            <a:lvl1pPr>
              <a:defRPr>
                <a:latin typeface="Garamond" panose="02020404030301010803" pitchFamily="18" charset="0"/>
              </a:defRPr>
            </a:lvl1pPr>
          </a:lstStyle>
          <a:p>
            <a:fld id="{71A7F353-5207-465C-B0D0-DE92FB280E49}" type="datetime1">
              <a:rPr lang="it-IT" smtClean="0"/>
              <a:t>22/03/2021</a:t>
            </a:fld>
            <a:endParaRPr lang="it-IT" dirty="0">
              <a:latin typeface="Garamond" panose="02020404030301010803" pitchFamily="18" charset="0"/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C5DCB4A-FD15-D645-AD2B-6623983A4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</p:spPr>
        <p:txBody>
          <a:bodyPr/>
          <a:lstStyle>
            <a:lvl1pPr>
              <a:defRPr>
                <a:latin typeface="Garamond" panose="02020404030301010803" pitchFamily="18" charset="0"/>
              </a:defRPr>
            </a:lvl1pPr>
          </a:lstStyle>
          <a:p>
            <a:fld id="{C3E68A9F-E484-7D4B-81E9-17085C8B9CE5}" type="slidenum">
              <a:rPr lang="it-IT" smtClean="0"/>
              <a:pPr/>
              <a:t>5</a:t>
            </a:fld>
            <a:endParaRPr lang="it-IT" dirty="0">
              <a:latin typeface="Garamond" panose="02020404030301010803" pitchFamily="18" charset="0"/>
            </a:endParaRP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6BA81907-770B-B642-99A2-8AB832A027F5}"/>
              </a:ext>
            </a:extLst>
          </p:cNvPr>
          <p:cNvSpPr/>
          <p:nvPr/>
        </p:nvSpPr>
        <p:spPr>
          <a:xfrm>
            <a:off x="681038" y="1449388"/>
            <a:ext cx="8543926" cy="5748497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squar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it-IT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Carlo </a:t>
            </a:r>
            <a:r>
              <a:rPr lang="it-IT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cercò di consolare come poté, con la massima bontà, gli ammalati. Ma appena tornato a casa, sottrattosi alla vista della gente, si mise a piangere desolatamente appoggiato ad una parete.” </a:t>
            </a:r>
            <a:r>
              <a:rPr lang="it-IT" dirty="0">
                <a:solidFill>
                  <a:schemeClr val="tx1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[citazione tratta da Angelo Majo, San Carlo Borromeo: vita e azione pastorale, Milano, </a:t>
            </a:r>
            <a:r>
              <a:rPr lang="it-IT" dirty="0" err="1">
                <a:solidFill>
                  <a:schemeClr val="tx1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Ned</a:t>
            </a:r>
            <a:r>
              <a:rPr lang="it-IT" dirty="0">
                <a:solidFill>
                  <a:schemeClr val="tx1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1983, p. 321</a:t>
            </a:r>
            <a:r>
              <a:rPr lang="it-IT" dirty="0" smtClean="0">
                <a:solidFill>
                  <a:schemeClr val="tx1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].</a:t>
            </a:r>
          </a:p>
          <a:p>
            <a:pPr algn="just"/>
            <a:r>
              <a:rPr lang="it-IT" dirty="0">
                <a:latin typeface="Garamond" panose="02020404030301010803" pitchFamily="18" charset="0"/>
              </a:rPr>
              <a:t>Le pestilenze che affliggono le città. Il primo dei grandi mali del nostro tempo, la prima delle grandi pestilenze è </a:t>
            </a:r>
            <a:r>
              <a:rPr lang="it-IT" u="sng" dirty="0">
                <a:latin typeface="Garamond" panose="02020404030301010803" pitchFamily="18" charset="0"/>
              </a:rPr>
              <a:t>la violenza</a:t>
            </a:r>
            <a:r>
              <a:rPr lang="it-IT" dirty="0">
                <a:latin typeface="Garamond" panose="02020404030301010803" pitchFamily="18" charset="0"/>
              </a:rPr>
              <a:t> in tutte le sue forme. Si va dalla violenza politica che ha prodotto le crudeli aberrazioni del terrorismo – e ho ancora negli occhi il sangue degli innocenti uccisi nei luoghi di lavoro, nelle aule universitarie o a pochi passi dalle abitazioni –, alla violenza criminale che o per rapina o per vendette tra cosche insanguina anche le nostre strade e le nostre case. Si va fino alla violenza inflitta alla vita nascente, che costituisce una delle dolenti e amare pestilenze del nostro tempo e che miete innumerevoli vittime senza voce e senza difesa. Vi è poi la violenza sociale, che si esprime in ogni forma di ingiustizia soprattutto a danno di chi non può difendere il proprio lavoro o i propri risparmi e quella forma di violenza implicita nelle strutture economiche che tollera la morte per fame di milioni di uomini. Vi è infine, sintesi di tutte le violenze e le aberrazioni sociali, la guerra che insanguina tanti paesi del mondo ed è presente anche tra noi nelle minacce di morte che nascono dagli arsenali di armi capaci di distruggere l’umanità.</a:t>
            </a:r>
          </a:p>
          <a:p>
            <a:endParaRPr lang="it-IT" dirty="0"/>
          </a:p>
          <a:p>
            <a:pPr algn="just">
              <a:lnSpc>
                <a:spcPct val="107000"/>
              </a:lnSpc>
            </a:pPr>
            <a:endParaRPr lang="it-IT" dirty="0">
              <a:solidFill>
                <a:schemeClr val="tx1"/>
              </a:solidFill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endParaRPr lang="it-IT" dirty="0">
              <a:solidFill>
                <a:schemeClr val="accent1">
                  <a:lumMod val="75000"/>
                </a:schemeClr>
              </a:solidFill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B4BB9DC0-0BD0-47FF-A815-51B126796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</p:spPr>
        <p:txBody>
          <a:bodyPr/>
          <a:lstStyle>
            <a:lvl1pPr>
              <a:defRPr>
                <a:latin typeface="Garamond" panose="02020404030301010803" pitchFamily="18" charset="0"/>
              </a:defRPr>
            </a:lvl1pPr>
          </a:lstStyle>
          <a:p>
            <a:r>
              <a:rPr lang="it-IT" dirty="0"/>
              <a:t>Percorso didattico: </a:t>
            </a:r>
            <a:r>
              <a:rPr lang="it-IT" b="1" dirty="0"/>
              <a:t>CITTADINANZA – </a:t>
            </a:r>
            <a:r>
              <a:rPr lang="it-IT" b="1" cap="all" dirty="0"/>
              <a:t>unità 5 </a:t>
            </a:r>
            <a:r>
              <a:rPr lang="it-IT" b="1" dirty="0"/>
              <a:t>«Le interazioni nella mia città»</a:t>
            </a:r>
          </a:p>
        </p:txBody>
      </p:sp>
    </p:spTree>
    <p:extLst>
      <p:ext uri="{BB962C8B-B14F-4D97-AF65-F5344CB8AC3E}">
        <p14:creationId xmlns:p14="http://schemas.microsoft.com/office/powerpoint/2010/main" val="1330865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FC4A4A2-0562-AD4C-B813-1C7CBF634C7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</p:spPr>
        <p:txBody>
          <a:bodyPr/>
          <a:lstStyle>
            <a:lvl1pPr>
              <a:defRPr>
                <a:latin typeface="Garamond" panose="02020404030301010803" pitchFamily="18" charset="0"/>
              </a:defRPr>
            </a:lvl1pPr>
          </a:lstStyle>
          <a:p>
            <a:fld id="{71A7F353-5207-465C-B0D0-DE92FB280E49}" type="datetime1">
              <a:rPr lang="it-IT" smtClean="0"/>
              <a:t>22/03/2021</a:t>
            </a:fld>
            <a:endParaRPr lang="it-IT" dirty="0">
              <a:latin typeface="Garamond" panose="02020404030301010803" pitchFamily="18" charset="0"/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C5DCB4A-FD15-D645-AD2B-6623983A4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</p:spPr>
        <p:txBody>
          <a:bodyPr/>
          <a:lstStyle>
            <a:lvl1pPr>
              <a:defRPr>
                <a:latin typeface="Garamond" panose="02020404030301010803" pitchFamily="18" charset="0"/>
              </a:defRPr>
            </a:lvl1pPr>
          </a:lstStyle>
          <a:p>
            <a:fld id="{C3E68A9F-E484-7D4B-81E9-17085C8B9CE5}" type="slidenum">
              <a:rPr lang="it-IT" smtClean="0"/>
              <a:pPr/>
              <a:t>6</a:t>
            </a:fld>
            <a:endParaRPr lang="it-IT" dirty="0">
              <a:latin typeface="Garamond" panose="02020404030301010803" pitchFamily="18" charset="0"/>
            </a:endParaRP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6BA81907-770B-B642-99A2-8AB832A027F5}"/>
              </a:ext>
            </a:extLst>
          </p:cNvPr>
          <p:cNvSpPr/>
          <p:nvPr/>
        </p:nvSpPr>
        <p:spPr>
          <a:xfrm>
            <a:off x="681038" y="1449388"/>
            <a:ext cx="8543926" cy="452431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square">
            <a:spAutoFit/>
          </a:bodyPr>
          <a:lstStyle/>
          <a:p>
            <a:pPr lvl="0"/>
            <a:r>
              <a:rPr lang="it-IT" dirty="0">
                <a:solidFill>
                  <a:srgbClr val="4472C4"/>
                </a:solidFill>
                <a:latin typeface="Garamond" panose="02020404030301010803" pitchFamily="18" charset="0"/>
              </a:rPr>
              <a:t>[…] </a:t>
            </a:r>
            <a:r>
              <a:rPr lang="it-IT" i="1" dirty="0">
                <a:solidFill>
                  <a:srgbClr val="4472C4"/>
                </a:solidFill>
                <a:latin typeface="Garamond" panose="02020404030301010803" pitchFamily="18" charset="0"/>
              </a:rPr>
              <a:t>Dalla pianta del piede fino alla testa non c'è nulla di sano in esso:</a:t>
            </a:r>
            <a:endParaRPr lang="it-IT" dirty="0">
              <a:solidFill>
                <a:srgbClr val="4472C4"/>
              </a:solidFill>
              <a:latin typeface="Garamond" panose="02020404030301010803" pitchFamily="18" charset="0"/>
            </a:endParaRPr>
          </a:p>
          <a:p>
            <a:pPr lvl="0"/>
            <a:r>
              <a:rPr lang="it-IT" i="1" dirty="0">
                <a:solidFill>
                  <a:srgbClr val="4472C4"/>
                </a:solidFill>
                <a:latin typeface="Garamond" panose="02020404030301010803" pitchFamily="18" charset="0"/>
              </a:rPr>
              <a:t>non ci sono che ferite, </a:t>
            </a:r>
            <a:r>
              <a:rPr lang="it-IT" i="1" dirty="0">
                <a:latin typeface="Garamond" panose="02020404030301010803" pitchFamily="18" charset="0"/>
              </a:rPr>
              <a:t>contusioni</a:t>
            </a:r>
            <a:r>
              <a:rPr lang="it-IT" i="1" dirty="0">
                <a:solidFill>
                  <a:srgbClr val="4472C4"/>
                </a:solidFill>
                <a:latin typeface="Garamond" panose="02020404030301010803" pitchFamily="18" charset="0"/>
              </a:rPr>
              <a:t>, piaghe aperte,</a:t>
            </a:r>
            <a:endParaRPr lang="it-IT" dirty="0">
              <a:solidFill>
                <a:srgbClr val="4472C4"/>
              </a:solidFill>
              <a:latin typeface="Garamond" panose="02020404030301010803" pitchFamily="18" charset="0"/>
            </a:endParaRPr>
          </a:p>
          <a:p>
            <a:pPr lvl="0"/>
            <a:r>
              <a:rPr lang="it-IT" i="1" dirty="0">
                <a:solidFill>
                  <a:srgbClr val="4472C4"/>
                </a:solidFill>
                <a:latin typeface="Garamond" panose="02020404030301010803" pitchFamily="18" charset="0"/>
              </a:rPr>
              <a:t>che non sono state ripulite, né fasciate, né lenite con olio.</a:t>
            </a:r>
            <a:endParaRPr lang="it-IT" dirty="0">
              <a:solidFill>
                <a:srgbClr val="4472C4"/>
              </a:solidFill>
              <a:latin typeface="Garamond" panose="02020404030301010803" pitchFamily="18" charset="0"/>
            </a:endParaRPr>
          </a:p>
          <a:p>
            <a:pPr lvl="0"/>
            <a:r>
              <a:rPr lang="it-IT" i="1" dirty="0">
                <a:solidFill>
                  <a:srgbClr val="4472C4"/>
                </a:solidFill>
                <a:latin typeface="Garamond" panose="02020404030301010803" pitchFamily="18" charset="0"/>
              </a:rPr>
              <a:t>Il vostro paese è desolato,</a:t>
            </a:r>
            <a:endParaRPr lang="it-IT" dirty="0">
              <a:solidFill>
                <a:srgbClr val="4472C4"/>
              </a:solidFill>
              <a:latin typeface="Garamond" panose="02020404030301010803" pitchFamily="18" charset="0"/>
            </a:endParaRPr>
          </a:p>
          <a:p>
            <a:pPr lvl="0"/>
            <a:r>
              <a:rPr lang="it-IT" i="1" dirty="0">
                <a:solidFill>
                  <a:srgbClr val="4472C4"/>
                </a:solidFill>
                <a:latin typeface="Garamond" panose="02020404030301010803" pitchFamily="18" charset="0"/>
              </a:rPr>
              <a:t>le vostre città sono consumate dal fuoco,</a:t>
            </a:r>
            <a:endParaRPr lang="it-IT" dirty="0">
              <a:solidFill>
                <a:srgbClr val="4472C4"/>
              </a:solidFill>
              <a:latin typeface="Garamond" panose="02020404030301010803" pitchFamily="18" charset="0"/>
            </a:endParaRPr>
          </a:p>
          <a:p>
            <a:pPr lvl="0"/>
            <a:r>
              <a:rPr lang="it-IT" i="1" dirty="0">
                <a:solidFill>
                  <a:srgbClr val="4472C4"/>
                </a:solidFill>
                <a:latin typeface="Garamond" panose="02020404030301010803" pitchFamily="18" charset="0"/>
              </a:rPr>
              <a:t>i vostri campi li divorano gli stranieri, sotto i vostri occhi;</a:t>
            </a:r>
            <a:endParaRPr lang="it-IT" dirty="0">
              <a:solidFill>
                <a:srgbClr val="4472C4"/>
              </a:solidFill>
              <a:latin typeface="Garamond" panose="02020404030301010803" pitchFamily="18" charset="0"/>
            </a:endParaRPr>
          </a:p>
          <a:p>
            <a:pPr lvl="0"/>
            <a:r>
              <a:rPr lang="it-IT" i="1" dirty="0">
                <a:solidFill>
                  <a:srgbClr val="4472C4"/>
                </a:solidFill>
                <a:latin typeface="Garamond" panose="02020404030301010803" pitchFamily="18" charset="0"/>
              </a:rPr>
              <a:t>tutto è devastato, come per un sovvertimento di barbari.</a:t>
            </a:r>
            <a:endParaRPr lang="it-IT" dirty="0">
              <a:solidFill>
                <a:srgbClr val="4472C4"/>
              </a:solidFill>
              <a:latin typeface="Garamond" panose="02020404030301010803" pitchFamily="18" charset="0"/>
            </a:endParaRPr>
          </a:p>
          <a:p>
            <a:pPr lvl="0"/>
            <a:r>
              <a:rPr lang="it-IT" dirty="0">
                <a:solidFill>
                  <a:srgbClr val="4472C4"/>
                </a:solidFill>
                <a:latin typeface="Garamond" panose="02020404030301010803" pitchFamily="18" charset="0"/>
              </a:rPr>
              <a:t>(</a:t>
            </a:r>
            <a:r>
              <a:rPr lang="it-IT" dirty="0" err="1">
                <a:solidFill>
                  <a:srgbClr val="4472C4"/>
                </a:solidFill>
                <a:latin typeface="Garamond" panose="02020404030301010803" pitchFamily="18" charset="0"/>
              </a:rPr>
              <a:t>Is</a:t>
            </a:r>
            <a:r>
              <a:rPr lang="it-IT" dirty="0">
                <a:solidFill>
                  <a:srgbClr val="4472C4"/>
                </a:solidFill>
                <a:latin typeface="Garamond" panose="02020404030301010803" pitchFamily="18" charset="0"/>
              </a:rPr>
              <a:t> 1, 2-7) </a:t>
            </a:r>
            <a:endParaRPr lang="it-IT" dirty="0" smtClean="0">
              <a:solidFill>
                <a:srgbClr val="4472C4"/>
              </a:solidFill>
              <a:latin typeface="Garamond" panose="02020404030301010803" pitchFamily="18" charset="0"/>
            </a:endParaRPr>
          </a:p>
          <a:p>
            <a:pPr algn="just"/>
            <a:endParaRPr lang="it-IT" u="sng" dirty="0" smtClean="0">
              <a:latin typeface="Garamond" panose="02020404030301010803" pitchFamily="18" charset="0"/>
            </a:endParaRPr>
          </a:p>
          <a:p>
            <a:pPr algn="just"/>
            <a:r>
              <a:rPr lang="it-IT" u="sng" dirty="0" smtClean="0">
                <a:latin typeface="Garamond" panose="02020404030301010803" pitchFamily="18" charset="0"/>
              </a:rPr>
              <a:t>La </a:t>
            </a:r>
            <a:r>
              <a:rPr lang="it-IT" u="sng" dirty="0">
                <a:latin typeface="Garamond" panose="02020404030301010803" pitchFamily="18" charset="0"/>
              </a:rPr>
              <a:t>solitudine</a:t>
            </a:r>
            <a:r>
              <a:rPr lang="it-IT" dirty="0">
                <a:latin typeface="Garamond" panose="02020404030301010803" pitchFamily="18" charset="0"/>
              </a:rPr>
              <a:t> è pure una peste che affligge particolarmente le grandi città moderne. Intendo per solitudine la situazione di tutti coloro che sono privi di quell’aiuto e compagnia che sarebbe loro dovuta, che sarebbe loro in qualche modo necessaria e per questo sono in stato di prostrazione, di sofferenza, spesso vicina allo sconforto e talvolta alla disperazione.</a:t>
            </a:r>
          </a:p>
          <a:p>
            <a:pPr algn="just"/>
            <a:r>
              <a:rPr lang="it-IT" dirty="0">
                <a:latin typeface="Garamond" panose="02020404030301010803" pitchFamily="18" charset="0"/>
              </a:rPr>
              <a:t>Vi è la solitudine degli anziani, soli in casa (quanti nella nostra città!), o soli, uno vicino all’altro, nei ricoveri: anziani non di rado infermi o con acciacchi che non permettono loro di provvedere convenientemente a se stessi. </a:t>
            </a:r>
            <a:endParaRPr lang="it-IT" dirty="0">
              <a:solidFill>
                <a:schemeClr val="accent1">
                  <a:lumMod val="75000"/>
                </a:schemeClr>
              </a:solidFill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2DC173F-8F56-4C61-8CAA-EDCA5F13E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</p:spPr>
        <p:txBody>
          <a:bodyPr/>
          <a:lstStyle>
            <a:lvl1pPr>
              <a:defRPr>
                <a:latin typeface="Garamond" panose="02020404030301010803" pitchFamily="18" charset="0"/>
              </a:defRPr>
            </a:lvl1pPr>
          </a:lstStyle>
          <a:p>
            <a:r>
              <a:rPr lang="it-IT" dirty="0"/>
              <a:t>Percorso didattico: </a:t>
            </a:r>
            <a:r>
              <a:rPr lang="it-IT" b="1" dirty="0"/>
              <a:t>CITTADINANZA – </a:t>
            </a:r>
            <a:r>
              <a:rPr lang="it-IT" b="1" cap="all" dirty="0"/>
              <a:t>unità 5 </a:t>
            </a:r>
            <a:r>
              <a:rPr lang="it-IT" b="1" dirty="0"/>
              <a:t>«Le interazioni nella mia città»</a:t>
            </a:r>
          </a:p>
        </p:txBody>
      </p:sp>
    </p:spTree>
    <p:extLst>
      <p:ext uri="{BB962C8B-B14F-4D97-AF65-F5344CB8AC3E}">
        <p14:creationId xmlns:p14="http://schemas.microsoft.com/office/powerpoint/2010/main" val="2890724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FC4A4A2-0562-AD4C-B813-1C7CBF634C7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</p:spPr>
        <p:txBody>
          <a:bodyPr/>
          <a:lstStyle>
            <a:lvl1pPr>
              <a:defRPr>
                <a:latin typeface="Garamond" panose="02020404030301010803" pitchFamily="18" charset="0"/>
              </a:defRPr>
            </a:lvl1pPr>
          </a:lstStyle>
          <a:p>
            <a:fld id="{71A7F353-5207-465C-B0D0-DE92FB280E49}" type="datetime1">
              <a:rPr lang="it-IT" smtClean="0"/>
              <a:t>22/03/2021</a:t>
            </a:fld>
            <a:endParaRPr lang="it-IT" dirty="0">
              <a:latin typeface="Garamond" panose="02020404030301010803" pitchFamily="18" charset="0"/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C5DCB4A-FD15-D645-AD2B-6623983A4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</p:spPr>
        <p:txBody>
          <a:bodyPr/>
          <a:lstStyle>
            <a:lvl1pPr>
              <a:defRPr>
                <a:latin typeface="Garamond" panose="02020404030301010803" pitchFamily="18" charset="0"/>
              </a:defRPr>
            </a:lvl1pPr>
          </a:lstStyle>
          <a:p>
            <a:fld id="{C3E68A9F-E484-7D4B-81E9-17085C8B9CE5}" type="slidenum">
              <a:rPr lang="it-IT" smtClean="0"/>
              <a:pPr/>
              <a:t>7</a:t>
            </a:fld>
            <a:endParaRPr lang="it-IT" dirty="0">
              <a:latin typeface="Garamond" panose="02020404030301010803" pitchFamily="18" charset="0"/>
            </a:endParaRP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6BA81907-770B-B642-99A2-8AB832A027F5}"/>
              </a:ext>
            </a:extLst>
          </p:cNvPr>
          <p:cNvSpPr/>
          <p:nvPr/>
        </p:nvSpPr>
        <p:spPr>
          <a:xfrm>
            <a:off x="681038" y="1449388"/>
            <a:ext cx="8543926" cy="5097678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square">
            <a:spAutoFit/>
          </a:bodyPr>
          <a:lstStyle/>
          <a:p>
            <a:pPr algn="just"/>
            <a:endParaRPr lang="it-IT" dirty="0" smtClean="0">
              <a:latin typeface="Garamond" panose="02020404030301010803" pitchFamily="18" charset="0"/>
            </a:endParaRPr>
          </a:p>
          <a:p>
            <a:pPr algn="just"/>
            <a:r>
              <a:rPr lang="it-IT" dirty="0" smtClean="0">
                <a:latin typeface="Garamond" panose="02020404030301010803" pitchFamily="18" charset="0"/>
              </a:rPr>
              <a:t>Vi </a:t>
            </a:r>
            <a:r>
              <a:rPr lang="it-IT" dirty="0">
                <a:latin typeface="Garamond" panose="02020404030301010803" pitchFamily="18" charset="0"/>
              </a:rPr>
              <a:t>è la solitudine di tanti ammalati che non si sentono convenientemente assistiti dalle strutture pubbliche, che debbono aspettare turni logoranti per ricevere le cure dovute, che non sentono attorno a sé, pur nella prestazione delle indispensabili cure fisiche, l’attenzione e la premura di cui, nella loro sofferenza, avrebbero tanto bisogno. </a:t>
            </a:r>
          </a:p>
          <a:p>
            <a:pPr algn="just"/>
            <a:r>
              <a:rPr lang="it-IT" dirty="0">
                <a:latin typeface="Garamond" panose="02020404030301010803" pitchFamily="18" charset="0"/>
              </a:rPr>
              <a:t>Vi è la solitudine degli handicappati, in particolare di quelli psichici, dei malati di mente e delle loro famiglie. Penso ancora alla solitudine dei carcerati, di quelli in attesa di giudizio, esposti ogni giorno a stressanti aspettative; alla solitudine e alla fatica di coloro che, a titoli diversi, operano nel carcere. Penso alla solitudine degli stranieri anonimi che vivono a decine di migliaia, al margine o fuori della legalità, senza protezione e senza lavoro fisso. Penso, infine, a quelle solitudini che nel seno stesso delle famiglie e delle comunità si creano per l’incomprensione e la mancanza di dialogo. Sono tante le lacrime amare che nessuno conosce!</a:t>
            </a:r>
          </a:p>
          <a:p>
            <a:pPr algn="just"/>
            <a:r>
              <a:rPr lang="it-IT" dirty="0">
                <a:latin typeface="Garamond" panose="02020404030301010803" pitchFamily="18" charset="0"/>
              </a:rPr>
              <a:t>La </a:t>
            </a:r>
            <a:r>
              <a:rPr lang="it-IT" u="sng" dirty="0">
                <a:latin typeface="Garamond" panose="02020404030301010803" pitchFamily="18" charset="0"/>
              </a:rPr>
              <a:t>corruzione sociale</a:t>
            </a:r>
            <a:r>
              <a:rPr lang="it-IT" dirty="0">
                <a:latin typeface="Garamond" panose="02020404030301010803" pitchFamily="18" charset="0"/>
              </a:rPr>
              <a:t> rende buia la terra, come al momento della morte di Cristo. Questa corruzione è la terza peste che ammorba l’aria e fa da schermo al sole anche nella nostra città.</a:t>
            </a:r>
          </a:p>
          <a:p>
            <a:pPr algn="just"/>
            <a:r>
              <a:rPr lang="it-IT" dirty="0">
                <a:latin typeface="Garamond" panose="02020404030301010803" pitchFamily="18" charset="0"/>
              </a:rPr>
              <a:t>Quante situazioni da cui dobbiamo difenderci! Quante forme che rodono come parassiti il tessuto sociale e spesso si impinguano della sua degradazione</a:t>
            </a:r>
            <a:r>
              <a:rPr lang="it-IT" dirty="0" smtClean="0">
                <a:latin typeface="Garamond" panose="02020404030301010803" pitchFamily="18" charset="0"/>
              </a:rPr>
              <a:t>!</a:t>
            </a:r>
          </a:p>
          <a:p>
            <a:pPr algn="just"/>
            <a:endParaRPr lang="it-IT" dirty="0">
              <a:latin typeface="Garamond" panose="02020404030301010803" pitchFamily="18" charset="0"/>
            </a:endParaRP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endParaRPr lang="it-IT" dirty="0">
              <a:solidFill>
                <a:schemeClr val="accent1">
                  <a:lumMod val="75000"/>
                </a:schemeClr>
              </a:solidFill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41198D9-568F-4A60-980F-09B513ED3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</p:spPr>
        <p:txBody>
          <a:bodyPr/>
          <a:lstStyle>
            <a:lvl1pPr>
              <a:defRPr>
                <a:latin typeface="Garamond" panose="02020404030301010803" pitchFamily="18" charset="0"/>
              </a:defRPr>
            </a:lvl1pPr>
          </a:lstStyle>
          <a:p>
            <a:r>
              <a:rPr lang="it-IT" dirty="0"/>
              <a:t>Percorso didattico: </a:t>
            </a:r>
            <a:r>
              <a:rPr lang="it-IT" b="1" dirty="0"/>
              <a:t>CITTADINANZA – </a:t>
            </a:r>
            <a:r>
              <a:rPr lang="it-IT" b="1" cap="all" dirty="0"/>
              <a:t>unità 5 </a:t>
            </a:r>
            <a:r>
              <a:rPr lang="it-IT" b="1" dirty="0"/>
              <a:t>«Le interazioni nella mia città»</a:t>
            </a:r>
          </a:p>
        </p:txBody>
      </p:sp>
    </p:spTree>
    <p:extLst>
      <p:ext uri="{BB962C8B-B14F-4D97-AF65-F5344CB8AC3E}">
        <p14:creationId xmlns:p14="http://schemas.microsoft.com/office/powerpoint/2010/main" val="11949911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FC4A4A2-0562-AD4C-B813-1C7CBF634C7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</p:spPr>
        <p:txBody>
          <a:bodyPr/>
          <a:lstStyle>
            <a:lvl1pPr>
              <a:defRPr>
                <a:latin typeface="Garamond" panose="02020404030301010803" pitchFamily="18" charset="0"/>
              </a:defRPr>
            </a:lvl1pPr>
          </a:lstStyle>
          <a:p>
            <a:fld id="{71A7F353-5207-465C-B0D0-DE92FB280E49}" type="datetime1">
              <a:rPr lang="it-IT" smtClean="0"/>
              <a:t>22/03/2021</a:t>
            </a:fld>
            <a:endParaRPr lang="it-IT" dirty="0">
              <a:latin typeface="Garamond" panose="02020404030301010803" pitchFamily="18" charset="0"/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C5DCB4A-FD15-D645-AD2B-6623983A4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</p:spPr>
        <p:txBody>
          <a:bodyPr/>
          <a:lstStyle>
            <a:lvl1pPr>
              <a:defRPr>
                <a:latin typeface="Garamond" panose="02020404030301010803" pitchFamily="18" charset="0"/>
              </a:defRPr>
            </a:lvl1pPr>
          </a:lstStyle>
          <a:p>
            <a:fld id="{C3E68A9F-E484-7D4B-81E9-17085C8B9CE5}" type="slidenum">
              <a:rPr lang="it-IT" smtClean="0"/>
              <a:pPr/>
              <a:t>8</a:t>
            </a:fld>
            <a:endParaRPr lang="it-IT" dirty="0">
              <a:latin typeface="Garamond" panose="02020404030301010803" pitchFamily="18" charset="0"/>
            </a:endParaRP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6BA81907-770B-B642-99A2-8AB832A027F5}"/>
              </a:ext>
            </a:extLst>
          </p:cNvPr>
          <p:cNvSpPr/>
          <p:nvPr/>
        </p:nvSpPr>
        <p:spPr>
          <a:xfrm>
            <a:off x="681038" y="1449388"/>
            <a:ext cx="8543926" cy="4801314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square">
            <a:spAutoFit/>
          </a:bodyPr>
          <a:lstStyle/>
          <a:p>
            <a:pPr algn="just"/>
            <a:r>
              <a:rPr lang="it-IT" dirty="0">
                <a:latin typeface="Garamond" panose="02020404030301010803" pitchFamily="18" charset="0"/>
              </a:rPr>
              <a:t>Vi è il cancro della </a:t>
            </a:r>
            <a:r>
              <a:rPr lang="it-IT" u="sng" dirty="0">
                <a:latin typeface="Garamond" panose="02020404030301010803" pitchFamily="18" charset="0"/>
              </a:rPr>
              <a:t>droga</a:t>
            </a:r>
            <a:r>
              <a:rPr lang="it-IT" dirty="0">
                <a:latin typeface="Garamond" panose="02020404030301010803" pitchFamily="18" charset="0"/>
              </a:rPr>
              <a:t>: penso alle desolazioni che la presenza di un tossicodipendente causa nelle famiglie, penso al lento spegnimento dei sentimenti e della vita che la droga produce nelle sue vittime. E, con ancora più sdegno e dolore, penso a tutti coloro che sulla droga speculano e da essa traggono guadagni immensi, superiori a quelli di ogni più grande impresa produttiva, a tutti coloro che nell’immenso mercato capillare spacciano, inducono, sollecitano con incredibile cinismo a questo consegnarsi ad un modo di vita non più umano. Risuona la parola di Gesù: “Sarebbe meglio che non fossero mai nati”. Quale vergogna sentir dire che questa attività è forse una delle più grandi attività commerciali delle nostre regioni! Ci sono i “padrini della </a:t>
            </a:r>
            <a:r>
              <a:rPr lang="it-IT" u="sng" dirty="0">
                <a:latin typeface="Garamond" panose="02020404030301010803" pitchFamily="18" charset="0"/>
              </a:rPr>
              <a:t>pornografia</a:t>
            </a:r>
            <a:r>
              <a:rPr lang="it-IT" dirty="0">
                <a:latin typeface="Garamond" panose="02020404030301010803" pitchFamily="18" charset="0"/>
              </a:rPr>
              <a:t>” che traggono guadagni immensi da uno squallido commercio, che speculano sulla volgarità. E che dire di quelle forme di corruzione che si coalizzano in società a delinquere, per rapine o sequestri di persone, estorsioni, ricatti, e che talora si avvalgono anche di una preoccupante omertà? Non dobbiamo pensare di essere indenni da questi mali che, come le antiche pesti, cercano per prima cosa di occultarsi e di far negare la loro esistenza. Vi è infine la </a:t>
            </a:r>
            <a:r>
              <a:rPr lang="it-IT" u="sng" dirty="0">
                <a:latin typeface="Garamond" panose="02020404030301010803" pitchFamily="18" charset="0"/>
              </a:rPr>
              <a:t>corruzione bianca</a:t>
            </a:r>
            <a:r>
              <a:rPr lang="it-IT" dirty="0">
                <a:latin typeface="Garamond" panose="02020404030301010803" pitchFamily="18" charset="0"/>
              </a:rPr>
              <a:t>, quella che si insinua nella gestione sconsiderata del denaro altrui, nelle scorrettezze amministrative di ogni genere, nella facilità allo sperpero e allo spreco dei beni che sono di tutti, nelle diverse forme di corruzione politica, di favoritismi o di clientele, di distribuzione ingiusta di situazioni di privilegio, di evasione di gravi doveri civici. </a:t>
            </a:r>
            <a:endParaRPr lang="it-IT" sz="2000" dirty="0">
              <a:latin typeface="Garamond" panose="02020404030301010803" pitchFamily="18" charset="0"/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41198D9-568F-4A60-980F-09B513ED3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</p:spPr>
        <p:txBody>
          <a:bodyPr/>
          <a:lstStyle>
            <a:lvl1pPr>
              <a:defRPr>
                <a:latin typeface="Garamond" panose="02020404030301010803" pitchFamily="18" charset="0"/>
              </a:defRPr>
            </a:lvl1pPr>
          </a:lstStyle>
          <a:p>
            <a:r>
              <a:rPr lang="it-IT" dirty="0"/>
              <a:t>Percorso didattico: </a:t>
            </a:r>
            <a:r>
              <a:rPr lang="it-IT" b="1" dirty="0"/>
              <a:t>CITTADINANZA – </a:t>
            </a:r>
            <a:r>
              <a:rPr lang="it-IT" b="1" cap="all" dirty="0"/>
              <a:t>unità 5 </a:t>
            </a:r>
            <a:r>
              <a:rPr lang="it-IT" b="1" dirty="0"/>
              <a:t>«Le interazioni nella mia città»</a:t>
            </a:r>
          </a:p>
        </p:txBody>
      </p:sp>
    </p:spTree>
    <p:extLst>
      <p:ext uri="{BB962C8B-B14F-4D97-AF65-F5344CB8AC3E}">
        <p14:creationId xmlns:p14="http://schemas.microsoft.com/office/powerpoint/2010/main" val="22036496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FC4A4A2-0562-AD4C-B813-1C7CBF634C7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</p:spPr>
        <p:txBody>
          <a:bodyPr/>
          <a:lstStyle>
            <a:lvl1pPr>
              <a:defRPr>
                <a:latin typeface="Garamond" panose="02020404030301010803" pitchFamily="18" charset="0"/>
              </a:defRPr>
            </a:lvl1pPr>
          </a:lstStyle>
          <a:p>
            <a:fld id="{71A7F353-5207-465C-B0D0-DE92FB280E49}" type="datetime1">
              <a:rPr lang="it-IT" smtClean="0"/>
              <a:t>22/03/2021</a:t>
            </a:fld>
            <a:endParaRPr lang="it-IT" dirty="0">
              <a:latin typeface="Garamond" panose="02020404030301010803" pitchFamily="18" charset="0"/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C5DCB4A-FD15-D645-AD2B-6623983A4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</p:spPr>
        <p:txBody>
          <a:bodyPr/>
          <a:lstStyle>
            <a:lvl1pPr>
              <a:defRPr>
                <a:latin typeface="Garamond" panose="02020404030301010803" pitchFamily="18" charset="0"/>
              </a:defRPr>
            </a:lvl1pPr>
          </a:lstStyle>
          <a:p>
            <a:fld id="{C3E68A9F-E484-7D4B-81E9-17085C8B9CE5}" type="slidenum">
              <a:rPr lang="it-IT" smtClean="0"/>
              <a:pPr/>
              <a:t>9</a:t>
            </a:fld>
            <a:endParaRPr lang="it-IT" dirty="0">
              <a:latin typeface="Garamond" panose="02020404030301010803" pitchFamily="18" charset="0"/>
            </a:endParaRP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6BA81907-770B-B642-99A2-8AB832A027F5}"/>
              </a:ext>
            </a:extLst>
          </p:cNvPr>
          <p:cNvSpPr/>
          <p:nvPr/>
        </p:nvSpPr>
        <p:spPr>
          <a:xfrm>
            <a:off x="681038" y="1422673"/>
            <a:ext cx="8543926" cy="3970318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square">
            <a:spAutoFit/>
          </a:bodyPr>
          <a:lstStyle/>
          <a:p>
            <a:pPr algn="just"/>
            <a:r>
              <a:rPr lang="it-IT" dirty="0">
                <a:latin typeface="Garamond" panose="02020404030301010803" pitchFamily="18" charset="0"/>
              </a:rPr>
              <a:t>Sono queste le moderne edizioni dei mali denunciati dai profeti alla città di Gerusalemme: Isaia, Geremia, Amos ci ricordano che l’uomo che abbandona il riferimento a un principio superiore è divorato dalle passioni, spesso razionalizzate in idoli di ogni genere, e scava per sé la fossa della sua perdizione.</a:t>
            </a:r>
          </a:p>
          <a:p>
            <a:pPr algn="just"/>
            <a:r>
              <a:rPr lang="it-IT" dirty="0">
                <a:latin typeface="Garamond" panose="02020404030301010803" pitchFamily="18" charset="0"/>
              </a:rPr>
              <a:t>Gesù vede i nostri mali con infinito amore, con infinita misericordia. Per spiegare meglio il termine “misericordia”, Gesù ci dice dalla croce: Io sono in voi. Vedete la reliquia del santo chiodo al centro della croce? Al posto del mio corpo c’è la reliquia. Essa significa tutti i piagati e i sofferenti, tutti i doloranti di questa città, tutti coloro che sono vittime della violenza, della corruzione e della solitudine. Tutti questi – dice Gesù – sono in me e io sono in loro; qualunque cosa avrete fatto e farete al più piccolo, al più povero, al più abbandonato, al più avvilito, al più solitario di questi miei fratelli lo avete fatto a me. Gesù dice: Io sono in voi. Gesù dice: Io sono davanti a voi. Gesù dice a noi queste cose per stimolare non soltanto la nostra buona volontà e il nostro impegno etico: lo dice per stimolare la nostra creatività sociale, politica, a tutti i livelli. 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41198D9-568F-4A60-980F-09B513ED3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</p:spPr>
        <p:txBody>
          <a:bodyPr/>
          <a:lstStyle>
            <a:lvl1pPr>
              <a:defRPr>
                <a:latin typeface="Garamond" panose="02020404030301010803" pitchFamily="18" charset="0"/>
              </a:defRPr>
            </a:lvl1pPr>
          </a:lstStyle>
          <a:p>
            <a:r>
              <a:rPr lang="it-IT" dirty="0"/>
              <a:t>Percorso didattico: </a:t>
            </a:r>
            <a:r>
              <a:rPr lang="it-IT" b="1" dirty="0"/>
              <a:t>CITTADINANZA – </a:t>
            </a:r>
            <a:r>
              <a:rPr lang="it-IT" b="1" cap="all" dirty="0"/>
              <a:t>unità 5 </a:t>
            </a:r>
            <a:r>
              <a:rPr lang="it-IT" b="1" dirty="0"/>
              <a:t>«Le interazioni nella mia città»</a:t>
            </a:r>
          </a:p>
        </p:txBody>
      </p:sp>
    </p:spTree>
    <p:extLst>
      <p:ext uri="{BB962C8B-B14F-4D97-AF65-F5344CB8AC3E}">
        <p14:creationId xmlns:p14="http://schemas.microsoft.com/office/powerpoint/2010/main" val="40893794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CMM_Cittadinanza_U1.pptx" id="{F3DA9416-EC5B-458A-A86B-78426769E64B}" vid="{8D487880-EEB7-4A99-895D-64EBF4FFBE6D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15B43572EBB6B41AC6740E451A88C09" ma:contentTypeVersion="13" ma:contentTypeDescription="Creare un nuovo documento." ma:contentTypeScope="" ma:versionID="41a6e4b7f744dec1c26731f744bd288f">
  <xsd:schema xmlns:xsd="http://www.w3.org/2001/XMLSchema" xmlns:xs="http://www.w3.org/2001/XMLSchema" xmlns:p="http://schemas.microsoft.com/office/2006/metadata/properties" xmlns:ns3="a7199cc5-02f3-45e2-a878-f43d72996dca" xmlns:ns4="43f2dd92-7763-4bff-8f1b-6d6609a9b2be" targetNamespace="http://schemas.microsoft.com/office/2006/metadata/properties" ma:root="true" ma:fieldsID="4ee3681891662c7669237d1734be3451" ns3:_="" ns4:_="">
    <xsd:import namespace="a7199cc5-02f3-45e2-a878-f43d72996dca"/>
    <xsd:import namespace="43f2dd92-7763-4bff-8f1b-6d6609a9b2b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199cc5-02f3-45e2-a878-f43d72996d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f2dd92-7763-4bff-8f1b-6d6609a9b2be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Hash suggerimento condivisione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2A8316D-2970-4E36-87FB-DC5B19518B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7199cc5-02f3-45e2-a878-f43d72996dca"/>
    <ds:schemaRef ds:uri="43f2dd92-7763-4bff-8f1b-6d6609a9b2b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A113BFC-66CE-4CD7-A36C-32BB389EA2A7}">
  <ds:schemaRefs>
    <ds:schemaRef ds:uri="http://purl.org/dc/terms/"/>
    <ds:schemaRef ds:uri="43f2dd92-7763-4bff-8f1b-6d6609a9b2be"/>
    <ds:schemaRef ds:uri="http://purl.org/dc/dcmitype/"/>
    <ds:schemaRef ds:uri="a7199cc5-02f3-45e2-a878-f43d72996dca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335D53B7-CFB7-49A3-8D2C-1FB75585C0D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FCMM_Cittadinanza_U1</Template>
  <TotalTime>196</TotalTime>
  <Words>2308</Words>
  <Application>Microsoft Office PowerPoint</Application>
  <PresentationFormat>A4 (21x29,7 cm)</PresentationFormat>
  <Paragraphs>103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7" baseType="lpstr">
      <vt:lpstr>Arial</vt:lpstr>
      <vt:lpstr>Calibri</vt:lpstr>
      <vt:lpstr>Garamond</vt:lpstr>
      <vt:lpstr>Times New Roman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FCMM_Cittadinanza_U2</dc:title>
  <dc:creator>Federico Defendenti</dc:creator>
  <cp:lastModifiedBy>Maria Grazia Tanara</cp:lastModifiedBy>
  <cp:revision>21</cp:revision>
  <dcterms:created xsi:type="dcterms:W3CDTF">2021-02-15T14:09:09Z</dcterms:created>
  <dcterms:modified xsi:type="dcterms:W3CDTF">2021-03-22T08:30:50Z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0x010100D15B43572EBB6B41AC6740E451A88C09</vt:lpwstr>
  </property>
</Properties>
</file>