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0"/>
  </p:notesMasterIdLst>
  <p:sldIdLst>
    <p:sldId id="256" r:id="rId5"/>
    <p:sldId id="257" r:id="rId6"/>
    <p:sldId id="275" r:id="rId7"/>
    <p:sldId id="279" r:id="rId8"/>
    <p:sldId id="278" r:id="rId9"/>
    <p:sldId id="281" r:id="rId10"/>
    <p:sldId id="284" r:id="rId11"/>
    <p:sldId id="285" r:id="rId12"/>
    <p:sldId id="296" r:id="rId13"/>
    <p:sldId id="297" r:id="rId14"/>
    <p:sldId id="301" r:id="rId15"/>
    <p:sldId id="287" r:id="rId16"/>
    <p:sldId id="298" r:id="rId17"/>
    <p:sldId id="300" r:id="rId18"/>
    <p:sldId id="268" r:id="rId19"/>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77"/>
  </p:normalViewPr>
  <p:slideViewPr>
    <p:cSldViewPr snapToGrid="0" snapToObjects="1">
      <p:cViewPr varScale="1">
        <p:scale>
          <a:sx n="73" d="100"/>
          <a:sy n="73" d="100"/>
        </p:scale>
        <p:origin x="1146" y="54"/>
      </p:cViewPr>
      <p:guideLst>
        <p:guide orient="horz" pos="91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22/03/2021</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CD66DEE4-F176-40A7-A87A-54AB7DB44C17}" type="datetime1">
              <a:rPr lang="it-IT" smtClean="0"/>
              <a:t>22/03/2021</a:t>
            </a:fld>
            <a:endParaRPr lang="it-IT" dirty="0">
              <a:latin typeface="Garamond" panose="02020404030301010803" pitchFamily="18" charset="0"/>
            </a:endParaRPr>
          </a:p>
        </p:txBody>
      </p:sp>
      <p:sp>
        <p:nvSpPr>
          <p:cNvPr id="5" name="Footer Placeholder 4"/>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1E5F8242-0BAD-4486-8B3E-8DAF5998033A}" type="datetime1">
              <a:rPr lang="it-IT" smtClean="0"/>
              <a:t>22/03/2021</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4F8DB-D4B4-4FAE-A352-31D35B165624}" type="datetime1">
              <a:rPr lang="it-IT" smtClean="0"/>
              <a:t>22/03/2021</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Percorso didattico: CITTADINANZA</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archivio.fondazionecarlomariamartini.it/fcmm-web/storico/detail/IT-FCMM-ST0002-002352/rotary-club.html" TargetMode="External"/><Relationship Id="rId2" Type="http://schemas.openxmlformats.org/officeDocument/2006/relationships/hyperlink" Target="http://archivio.fondazionecarlomariamartini.it/fcmm-web/storico/detail/IT-FCMM-ST0003-001864/citta-incontrare-e-amare.html" TargetMode="External"/><Relationship Id="rId1" Type="http://schemas.openxmlformats.org/officeDocument/2006/relationships/slideLayout" Target="../slideLayouts/slideLayout2.xml"/><Relationship Id="rId6" Type="http://schemas.openxmlformats.org/officeDocument/2006/relationships/hyperlink" Target="https://www.aggiornamentisociali.it/articoli/nuove-forme-di-partecipazione-locale-quale-futuro-per-la-cittadinanza/" TargetMode="External"/><Relationship Id="rId5" Type="http://schemas.openxmlformats.org/officeDocument/2006/relationships/hyperlink" Target="http://archivio.fondazionecarlomariamartini.it/fcmm-web/video/detail/IT-FCMM-AV0001-000058/brunetto-salvarani.html" TargetMode="External"/><Relationship Id="rId4" Type="http://schemas.openxmlformats.org/officeDocument/2006/relationships/hyperlink" Target="https://fondazionecarlomariamartini.it/project/adversadiliger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1692771"/>
          </a:xfrm>
          <a:prstGeom prst="rect">
            <a:avLst/>
          </a:prstGeom>
          <a:noFill/>
        </p:spPr>
        <p:txBody>
          <a:bodyPr wrap="square" rtlCol="0">
            <a:spAutoFit/>
          </a:bodyPr>
          <a:lstStyle/>
          <a:p>
            <a:pPr algn="ct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CITTADINANZA – </a:t>
            </a:r>
            <a:r>
              <a:rPr lang="it-IT" sz="2800" b="1" cap="all" dirty="0">
                <a:solidFill>
                  <a:schemeClr val="bg1"/>
                </a:solidFill>
                <a:effectLst>
                  <a:outerShdw blurRad="38100" dist="38100" dir="2700000" algn="tl">
                    <a:srgbClr val="000000">
                      <a:alpha val="43137"/>
                    </a:srgbClr>
                  </a:outerShdw>
                </a:effectLst>
                <a:latin typeface="Garamond" panose="02020404030301010803" pitchFamily="18" charset="0"/>
              </a:rPr>
              <a:t>unità</a:t>
            </a: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 6</a:t>
            </a:r>
            <a:r>
              <a:rPr lang="it-IT" sz="2800" dirty="0">
                <a:solidFill>
                  <a:schemeClr val="bg1"/>
                </a:solidFill>
                <a:effectLst>
                  <a:outerShdw blurRad="38100" dist="38100" dir="2700000" algn="tl">
                    <a:srgbClr val="000000">
                      <a:alpha val="43137"/>
                    </a:srgbClr>
                  </a:outerShdw>
                </a:effectLst>
                <a:latin typeface="Garamond" panose="02020404030301010803" pitchFamily="18" charset="0"/>
              </a:rPr>
              <a:t> </a:t>
            </a:r>
          </a:p>
          <a:p>
            <a:pPr algn="ctr"/>
            <a:r>
              <a:rPr lang="it-IT" sz="4000" b="1" dirty="0">
                <a:solidFill>
                  <a:schemeClr val="bg1"/>
                </a:solidFill>
                <a:effectLst>
                  <a:outerShdw blurRad="38100" dist="38100" dir="2700000" algn="tl">
                    <a:srgbClr val="000000">
                      <a:alpha val="43137"/>
                    </a:srgbClr>
                  </a:outerShdw>
                </a:effectLst>
                <a:latin typeface="Garamond" panose="02020404030301010803" pitchFamily="18" charset="0"/>
              </a:rPr>
              <a:t>Cittadini in città</a:t>
            </a: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r>
              <a:rPr lang="it-IT" i="1" dirty="0">
                <a:solidFill>
                  <a:schemeClr val="bg1"/>
                </a:solidFill>
                <a:effectLst>
                  <a:outerShdw blurRad="38100" dist="38100" dir="2700000" algn="tl">
                    <a:srgbClr val="000000">
                      <a:alpha val="43137"/>
                    </a:srgbClr>
                  </a:outerShdw>
                </a:effectLst>
                <a:latin typeface="Garamond" panose="02020404030301010803" pitchFamily="18" charset="0"/>
              </a:rPr>
              <a:t>a cura di Federico Defendenti e Agostino Frigerio</a:t>
            </a:r>
          </a:p>
        </p:txBody>
      </p:sp>
    </p:spTree>
    <p:extLst>
      <p:ext uri="{BB962C8B-B14F-4D97-AF65-F5344CB8AC3E}">
        <p14:creationId xmlns:p14="http://schemas.microsoft.com/office/powerpoint/2010/main" val="421262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45284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600"/>
              </a:spcAft>
            </a:pPr>
            <a:r>
              <a:rPr lang="it-IT" dirty="0">
                <a:latin typeface="Garamond" panose="02020404030301010803" pitchFamily="18" charset="0"/>
              </a:rPr>
              <a:t>A me pare che si debbano tenere presenti tre elementi. Certamente il terrorismo va condannato in assoluto, non esiste alcuna ragione che giustifichi un atto di terrorismo, e nessuna religione può giustificarlo. Anche alcuni rappresentanti dell’Islam hanno condannato gli eventi dell’11 settembre, pur se qualcuno ha detto che avrebbero potuto deplorarli di più. In ogni caso quei rappresentanti hanno dichiarato chiaramente che dalla religione islamica non si prevede nessuna giustificazione per il terrorismo. Occorre evidenziare, come hanno fatto i vescovi nel messaggio finale a conclusione del sinodo universale a cui io stesso ho partecipato, i numerosi mali endemici che affliggono popoli e nazioni. Non possiamo più accettare stili di vita che, mettendo in primo piano denaro, successo, potere a ogni costo, sono alla radice di ingiustizie di ogni tipo. Un insieme di atteggiamenti che producono la cattiva globalizzazione – quella del mercato selvaggio e, ancora di più, del consumismo, del procurarsi il massimo delle risorse, deprivandone gli altri – è causa di conflitti permanenti. Siamo dunque indotti a riflettere se il nostro stile di vita, la nostra scala di valori, è sostenibile. Non credo che un appello moralistico potrà cambiare la nostra vita. Potrà cambiare la vita di singoli, ma è necessario che venga cambiata la vita di una società. </a:t>
            </a:r>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4089379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11</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507831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endParaRPr lang="it-IT" dirty="0" smtClean="0">
              <a:latin typeface="Garamond" panose="02020404030301010803" pitchFamily="18" charset="0"/>
            </a:endParaRPr>
          </a:p>
          <a:p>
            <a:pPr algn="just"/>
            <a:r>
              <a:rPr lang="it-IT" dirty="0" smtClean="0">
                <a:latin typeface="Garamond" panose="02020404030301010803" pitchFamily="18" charset="0"/>
              </a:rPr>
              <a:t>Mi </a:t>
            </a:r>
            <a:r>
              <a:rPr lang="it-IT" dirty="0">
                <a:latin typeface="Garamond" panose="02020404030301010803" pitchFamily="18" charset="0"/>
              </a:rPr>
              <a:t>dicono, per esempio, che gli Stati Uniti, sotto i colpi dei terribili eventi, stanno reimpostando il proprio modo di pensare su un’altra scala di valori</a:t>
            </a:r>
            <a:r>
              <a:rPr lang="it-IT" dirty="0" smtClean="0">
                <a:latin typeface="Garamond" panose="02020404030301010803" pitchFamily="18" charset="0"/>
              </a:rPr>
              <a:t>.</a:t>
            </a:r>
            <a:r>
              <a:rPr lang="it-IT" dirty="0">
                <a:latin typeface="Garamond" panose="02020404030301010803" pitchFamily="18" charset="0"/>
              </a:rPr>
              <a:t> Cito qui le parole del Papa che, dopo aver sottolineato l’emergenza mondiale Afghanistan, aggiunge: </a:t>
            </a:r>
            <a:endParaRPr lang="it-IT" dirty="0" smtClean="0">
              <a:latin typeface="Garamond" panose="02020404030301010803" pitchFamily="18" charset="0"/>
            </a:endParaRPr>
          </a:p>
          <a:p>
            <a:pPr algn="just"/>
            <a:r>
              <a:rPr lang="it-IT" i="1" dirty="0" smtClean="0">
                <a:latin typeface="Garamond" panose="02020404030301010803" pitchFamily="18" charset="0"/>
              </a:rPr>
              <a:t>“</a:t>
            </a:r>
            <a:r>
              <a:rPr lang="it-IT" i="1" dirty="0">
                <a:latin typeface="Garamond" panose="02020404030301010803" pitchFamily="18" charset="0"/>
              </a:rPr>
              <a:t>Questa emergenza mondiale non può farci dimenticare che in altre parti del mondo permangono purtroppo condizioni di grave indigenza e impellente necessità. Dinanzi a queste situazioni, non è sufficiente limitarsi a iniziative straordinarie. L’impegno per la giustizia richiede un autentico cambiamento dello stile di vita, soprattutto nelle società del benessere, come pure un più equo governo delle risorse, sia nei paesi ricchi che in quelli poveri. Gli attuali pesanti squilibri, infatti, alimentano conflitti e minacciano in modo irreversibile la terra, l’aria, le acque, che Dio ha affidato alla custodia dell’umanità”.</a:t>
            </a:r>
          </a:p>
          <a:p>
            <a:pPr algn="just"/>
            <a:r>
              <a:rPr lang="it-IT" dirty="0" smtClean="0">
                <a:latin typeface="Garamond" panose="02020404030301010803" pitchFamily="18" charset="0"/>
              </a:rPr>
              <a:t>Una </a:t>
            </a:r>
            <a:r>
              <a:rPr lang="it-IT" dirty="0">
                <a:latin typeface="Garamond" panose="02020404030301010803" pitchFamily="18" charset="0"/>
              </a:rPr>
              <a:t>città come Milano che ha delle responsabilità europee e mondiali deve porsi, ritengo, di fronte a questo problema. Non per moralismi facili (cosa facciamo adesso?), bensì per interpretare un’epoca che sarà probabilmente più difficile e però più ricca di stimoli etici per chi saprà coglierli. Tutte le persone di buona volontà devono dunque saperli interpretare e poi realizzare sia a livello personale, sia a livello di stili di vita più globali, e soprattutto a livello di scala di valori. Sarà questo un contributo importante che noi potremo dare alla pace. Così intravedo il futuro di Milano, del compito e della missione di questa città.</a:t>
            </a:r>
          </a:p>
          <a:p>
            <a:pPr algn="just"/>
            <a:endParaRPr lang="it-IT" dirty="0">
              <a:solidFill>
                <a:srgbClr val="000000"/>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3565981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04429" y="1449388"/>
            <a:ext cx="8543926" cy="551766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600"/>
              </a:spcAft>
            </a:pPr>
            <a:r>
              <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ALTRI </a:t>
            </a: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MARTINIANI</a:t>
            </a:r>
          </a:p>
          <a:p>
            <a:r>
              <a:rPr lang="it-IT" dirty="0">
                <a:solidFill>
                  <a:schemeClr val="tx1"/>
                </a:solidFill>
                <a:latin typeface="Garamond" panose="02020404030301010803" pitchFamily="18" charset="0"/>
              </a:rPr>
              <a:t>Consulta nell’Archivio digitale il documento dell’intervento </a:t>
            </a:r>
            <a:r>
              <a:rPr lang="it-IT" b="1" u="sng" dirty="0">
                <a:solidFill>
                  <a:schemeClr val="tx1"/>
                </a:solidFill>
                <a:latin typeface="Garamond" panose="02020404030301010803" pitchFamily="18" charset="0"/>
                <a:hlinkClick r:id="rId2"/>
              </a:rPr>
              <a:t>Città da incontrare e da amare</a:t>
            </a:r>
            <a:r>
              <a:rPr lang="it-IT" dirty="0">
                <a:solidFill>
                  <a:schemeClr val="tx1"/>
                </a:solidFill>
                <a:latin typeface="Garamond" panose="02020404030301010803" pitchFamily="18" charset="0"/>
              </a:rPr>
              <a:t> alla "Milano Giovani 2000" il 20 maggio 2000</a:t>
            </a:r>
          </a:p>
          <a:p>
            <a:r>
              <a:rPr lang="it-IT" sz="800" dirty="0">
                <a:solidFill>
                  <a:schemeClr val="tx1"/>
                </a:solidFill>
                <a:latin typeface="Garamond" panose="02020404030301010803" pitchFamily="18" charset="0"/>
              </a:rPr>
              <a:t> </a:t>
            </a:r>
          </a:p>
          <a:p>
            <a:r>
              <a:rPr lang="it-IT" dirty="0">
                <a:solidFill>
                  <a:schemeClr val="tx1"/>
                </a:solidFill>
                <a:latin typeface="Garamond" panose="02020404030301010803" pitchFamily="18" charset="0"/>
              </a:rPr>
              <a:t>Consulta nell’Archivio digitale il documento dell’intervento </a:t>
            </a:r>
            <a:r>
              <a:rPr lang="it-IT" b="1" u="sng" dirty="0">
                <a:solidFill>
                  <a:schemeClr val="tx1"/>
                </a:solidFill>
                <a:latin typeface="Garamond" panose="02020404030301010803" pitchFamily="18" charset="0"/>
                <a:hlinkClick r:id="rId3"/>
              </a:rPr>
              <a:t>Per il futuro di Milano</a:t>
            </a:r>
            <a:r>
              <a:rPr lang="it-IT" dirty="0">
                <a:solidFill>
                  <a:schemeClr val="tx1"/>
                </a:solidFill>
                <a:latin typeface="Garamond" panose="02020404030301010803" pitchFamily="18" charset="0"/>
              </a:rPr>
              <a:t> al Rotary Club di Milano, 20 novembre 2001</a:t>
            </a:r>
          </a:p>
          <a:p>
            <a:r>
              <a:rPr lang="it-IT" sz="800" dirty="0">
                <a:solidFill>
                  <a:schemeClr val="tx1"/>
                </a:solidFill>
                <a:latin typeface="Garamond" panose="02020404030301010803" pitchFamily="18" charset="0"/>
              </a:rPr>
              <a:t> </a:t>
            </a:r>
          </a:p>
          <a:p>
            <a:r>
              <a:rPr lang="it-IT" dirty="0">
                <a:solidFill>
                  <a:schemeClr val="tx1"/>
                </a:solidFill>
                <a:latin typeface="Garamond" panose="02020404030301010803" pitchFamily="18" charset="0"/>
              </a:rPr>
              <a:t>Visita la mostra multimediale </a:t>
            </a:r>
            <a:r>
              <a:rPr lang="it-IT" b="1" u="sng" dirty="0" err="1">
                <a:solidFill>
                  <a:schemeClr val="tx1"/>
                </a:solidFill>
                <a:latin typeface="Garamond" panose="02020404030301010803" pitchFamily="18" charset="0"/>
                <a:hlinkClick r:id="rId4"/>
              </a:rPr>
              <a:t>Adversa</a:t>
            </a:r>
            <a:r>
              <a:rPr lang="it-IT" b="1" u="sng" dirty="0">
                <a:solidFill>
                  <a:schemeClr val="tx1"/>
                </a:solidFill>
                <a:latin typeface="Garamond" panose="02020404030301010803" pitchFamily="18" charset="0"/>
                <a:hlinkClick r:id="rId4"/>
              </a:rPr>
              <a:t> </a:t>
            </a:r>
            <a:r>
              <a:rPr lang="it-IT" b="1" u="sng" dirty="0" err="1">
                <a:solidFill>
                  <a:schemeClr val="tx1"/>
                </a:solidFill>
                <a:latin typeface="Garamond" panose="02020404030301010803" pitchFamily="18" charset="0"/>
                <a:hlinkClick r:id="rId4"/>
              </a:rPr>
              <a:t>diligere</a:t>
            </a:r>
            <a:r>
              <a:rPr lang="it-IT" b="1" u="sng" dirty="0">
                <a:solidFill>
                  <a:schemeClr val="tx1"/>
                </a:solidFill>
                <a:latin typeface="Garamond" panose="02020404030301010803" pitchFamily="18" charset="0"/>
                <a:hlinkClick r:id="rId4"/>
              </a:rPr>
              <a:t>: un uomo per la città</a:t>
            </a:r>
            <a:r>
              <a:rPr lang="it-IT" dirty="0">
                <a:solidFill>
                  <a:schemeClr val="tx1"/>
                </a:solidFill>
                <a:latin typeface="Garamond" panose="02020404030301010803" pitchFamily="18" charset="0"/>
              </a:rPr>
              <a:t> nel sito della Fondazione</a:t>
            </a:r>
          </a:p>
          <a:p>
            <a:r>
              <a:rPr lang="it-IT" sz="800" dirty="0">
                <a:solidFill>
                  <a:schemeClr val="tx1"/>
                </a:solidFill>
                <a:latin typeface="Garamond" panose="02020404030301010803" pitchFamily="18" charset="0"/>
              </a:rPr>
              <a:t> </a:t>
            </a:r>
          </a:p>
          <a:p>
            <a:r>
              <a:rPr lang="it-IT" dirty="0">
                <a:solidFill>
                  <a:schemeClr val="tx1"/>
                </a:solidFill>
                <a:latin typeface="Garamond" panose="02020404030301010803" pitchFamily="18" charset="0"/>
              </a:rPr>
              <a:t>Guarda la </a:t>
            </a:r>
            <a:r>
              <a:rPr lang="it-IT" b="1" u="sng" dirty="0">
                <a:solidFill>
                  <a:schemeClr val="tx1"/>
                </a:solidFill>
                <a:latin typeface="Garamond" panose="02020404030301010803" pitchFamily="18" charset="0"/>
                <a:hlinkClick r:id="rId5"/>
              </a:rPr>
              <a:t>videointervista a Brunetto Salvarani</a:t>
            </a:r>
            <a:r>
              <a:rPr lang="it-IT" dirty="0">
                <a:solidFill>
                  <a:schemeClr val="tx1"/>
                </a:solidFill>
                <a:latin typeface="Garamond" panose="02020404030301010803" pitchFamily="18" charset="0"/>
              </a:rPr>
              <a:t>: in particolare nella sequenze 5 si sofferma sul rapporto di Martini con l'Islam in Italia e sull'importanza del primo documento scritto dal Cardinale su questo tema, intitolato "Noi e l'Islam".</a:t>
            </a:r>
          </a:p>
          <a:p>
            <a:r>
              <a:rPr lang="it-IT" sz="800" dirty="0"/>
              <a:t> </a:t>
            </a:r>
            <a:endParaRPr lang="it-IT" sz="800" dirty="0">
              <a:solidFill>
                <a:schemeClr val="tx1"/>
              </a:solidFill>
              <a:latin typeface="Garamond" panose="02020404030301010803" pitchFamily="18" charset="0"/>
            </a:endParaRPr>
          </a:p>
          <a:p>
            <a:pPr>
              <a:lnSpc>
                <a:spcPct val="107000"/>
              </a:lnSpc>
              <a:spcAft>
                <a:spcPts val="600"/>
              </a:spcAft>
            </a:pPr>
            <a:endParaRPr lang="it-IT" b="1" smtClean="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r>
              <a:rPr lang="it-IT" b="1"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a:t>
            </a: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DALLA RIVISTA «AGGIORNAMENTI SOCIALI»</a:t>
            </a:r>
          </a:p>
          <a:p>
            <a:pPr>
              <a:lnSpc>
                <a:spcPct val="107000"/>
              </a:lnSpc>
              <a:spcAft>
                <a:spcPts val="600"/>
              </a:spcAft>
            </a:pPr>
            <a:r>
              <a:rPr lang="it-IT" dirty="0" smtClean="0">
                <a:solidFill>
                  <a:schemeClr val="tx1"/>
                </a:solidFill>
                <a:latin typeface="Garamond" panose="02020404030301010803" pitchFamily="18" charset="0"/>
              </a:rPr>
              <a:t>Alfredo L. </a:t>
            </a:r>
            <a:r>
              <a:rPr lang="it-IT" dirty="0" err="1" smtClean="0">
                <a:solidFill>
                  <a:schemeClr val="tx1"/>
                </a:solidFill>
                <a:latin typeface="Garamond" panose="02020404030301010803" pitchFamily="18" charset="0"/>
              </a:rPr>
              <a:t>Tirabassi</a:t>
            </a:r>
            <a:r>
              <a:rPr lang="it-IT" dirty="0">
                <a:solidFill>
                  <a:schemeClr val="tx1"/>
                </a:solidFill>
                <a:latin typeface="Garamond" panose="02020404030301010803" pitchFamily="18" charset="0"/>
              </a:rPr>
              <a:t>, </a:t>
            </a:r>
            <a:r>
              <a:rPr lang="it-IT" b="1" dirty="0">
                <a:solidFill>
                  <a:schemeClr val="tx1"/>
                </a:solidFill>
                <a:latin typeface="Garamond" panose="02020404030301010803" pitchFamily="18" charset="0"/>
                <a:hlinkClick r:id="rId6"/>
              </a:rPr>
              <a:t>Nuove forme di partecipazione locale. Quale futuro per la cittadinanza</a:t>
            </a:r>
            <a:r>
              <a:rPr lang="it-IT" b="1" dirty="0" smtClean="0">
                <a:solidFill>
                  <a:schemeClr val="tx1"/>
                </a:solidFill>
                <a:latin typeface="Garamond" panose="02020404030301010803" pitchFamily="18" charset="0"/>
                <a:hlinkClick r:id="rId6"/>
              </a:rPr>
              <a:t>?</a:t>
            </a:r>
            <a:r>
              <a:rPr lang="it-IT" dirty="0" smtClean="0">
                <a:solidFill>
                  <a:schemeClr val="tx1"/>
                </a:solidFill>
                <a:latin typeface="Garamond" panose="02020404030301010803" pitchFamily="18" charset="0"/>
              </a:rPr>
              <a:t>, Aggiornamenti Sociali, </a:t>
            </a:r>
            <a:r>
              <a:rPr lang="it-IT" dirty="0">
                <a:solidFill>
                  <a:schemeClr val="tx1"/>
                </a:solidFill>
                <a:latin typeface="Garamond" panose="02020404030301010803" pitchFamily="18" charset="0"/>
              </a:rPr>
              <a:t>giugno 2010</a:t>
            </a:r>
            <a:endPar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endPar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E8C2849-1B9D-47CD-A36F-6D1BB411FE1E}"/>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786470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1A64CCA-4939-4683-B350-102C2F982AB1}"/>
              </a:ext>
            </a:extLst>
          </p:cNvPr>
          <p:cNvSpPr>
            <a:spLocks noGrp="1"/>
          </p:cNvSpPr>
          <p:nvPr>
            <p:ph type="dt" sz="half" idx="10"/>
          </p:nvPr>
        </p:nvSpPr>
        <p:spPr/>
        <p:txBody>
          <a:bodyPr/>
          <a:lstStyle/>
          <a:p>
            <a:fld id="{CD66DEE4-F176-40A7-A87A-54AB7DB44C17}" type="datetime1">
              <a:rPr lang="it-IT" smtClean="0"/>
              <a:t>22/03/2021</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D763BAC5-4104-40F3-B60F-5355728E1B92}"/>
              </a:ext>
            </a:extLst>
          </p:cNvPr>
          <p:cNvSpPr>
            <a:spLocks noGrp="1"/>
          </p:cNvSpPr>
          <p:nvPr>
            <p:ph type="ftr" sz="quarter" idx="11"/>
          </p:nvPr>
        </p:nvSpPr>
        <p:spPr/>
        <p:txBody>
          <a:bodyPr/>
          <a:lstStyle/>
          <a:p>
            <a:r>
              <a:rPr lang="it-IT"/>
              <a:t>Percorso didattico: </a:t>
            </a:r>
            <a:r>
              <a:rPr lang="it-IT" b="1"/>
              <a:t>CITTADINANZA – </a:t>
            </a:r>
            <a:r>
              <a:rPr lang="it-IT" b="1" cap="all"/>
              <a:t>unità 6 </a:t>
            </a:r>
            <a:r>
              <a:rPr lang="it-IT" b="1"/>
              <a:t>«Cittadini in città»</a:t>
            </a:r>
            <a:endParaRPr lang="it-IT" b="1" dirty="0"/>
          </a:p>
        </p:txBody>
      </p:sp>
      <p:sp>
        <p:nvSpPr>
          <p:cNvPr id="4" name="Segnaposto numero diapositiva 3">
            <a:extLst>
              <a:ext uri="{FF2B5EF4-FFF2-40B4-BE49-F238E27FC236}">
                <a16:creationId xmlns:a16="http://schemas.microsoft.com/office/drawing/2014/main" id="{A20326A6-A489-416D-9564-4B7BECAC47E5}"/>
              </a:ext>
            </a:extLst>
          </p:cNvPr>
          <p:cNvSpPr>
            <a:spLocks noGrp="1"/>
          </p:cNvSpPr>
          <p:nvPr>
            <p:ph type="sldNum" sz="quarter" idx="12"/>
          </p:nvPr>
        </p:nvSpPr>
        <p:spPr/>
        <p:txBody>
          <a:bodyPr/>
          <a:lstStyle/>
          <a:p>
            <a:fld id="{C3E68A9F-E484-7D4B-81E9-17085C8B9CE5}" type="slidenum">
              <a:rPr lang="it-IT" smtClean="0"/>
              <a:pPr/>
              <a:t>13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5A2DF797-DBAB-4DF9-A617-FEB6F3440643}"/>
              </a:ext>
            </a:extLst>
          </p:cNvPr>
          <p:cNvSpPr/>
          <p:nvPr/>
        </p:nvSpPr>
        <p:spPr>
          <a:xfrm>
            <a:off x="513137" y="1445276"/>
            <a:ext cx="8879726" cy="535531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latin typeface="Garamond" panose="02020404030301010803" pitchFamily="18" charset="0"/>
              </a:rPr>
              <a:t>Spunti di approfondimento e collegamento con altre materie</a:t>
            </a:r>
          </a:p>
          <a:p>
            <a:endParaRPr lang="it-IT" sz="500" i="1" dirty="0">
              <a:solidFill>
                <a:schemeClr val="tx1"/>
              </a:solidFill>
              <a:latin typeface="Garamond" panose="02020404030301010803" pitchFamily="18" charset="0"/>
            </a:endParaRPr>
          </a:p>
          <a:p>
            <a:endParaRPr lang="it-IT" sz="700" dirty="0">
              <a:solidFill>
                <a:schemeClr val="tx1"/>
              </a:solidFill>
              <a:effectLst>
                <a:outerShdw blurRad="38100" dist="38100" dir="2700000" algn="tl">
                  <a:srgbClr val="000000">
                    <a:alpha val="43137"/>
                  </a:srgbClr>
                </a:outerShdw>
              </a:effectLst>
              <a:latin typeface="Garamond" panose="02020404030301010803" pitchFamily="18" charset="0"/>
            </a:endParaRPr>
          </a:p>
          <a:p>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Si forniscono alcuni possibili collegamenti interdisciplinari a partire dal tema della città. Si tratta di un elenco ovviamente parziale e incompleto. Ogni integrazione è la benvenuta, scrivici a: </a:t>
            </a:r>
            <a:r>
              <a:rPr lang="it-IT" sz="1600" dirty="0">
                <a:solidFill>
                  <a:srgbClr val="CB3424"/>
                </a:solidFill>
                <a:effectLst>
                  <a:outerShdw blurRad="38100" dist="38100" dir="2700000" algn="tl">
                    <a:srgbClr val="000000">
                      <a:alpha val="43137"/>
                    </a:srgbClr>
                  </a:outerShdw>
                </a:effectLst>
                <a:latin typeface="Garamond" panose="02020404030301010803" pitchFamily="18" charset="0"/>
              </a:rPr>
              <a:t>edu@fondazionecarlomariamartini.it</a:t>
            </a:r>
          </a:p>
          <a:p>
            <a:endParaRPr lang="it-IT" sz="500" i="1" dirty="0">
              <a:solidFill>
                <a:schemeClr val="tx1"/>
              </a:solidFill>
              <a:latin typeface="Garamond" panose="02020404030301010803" pitchFamily="18" charset="0"/>
            </a:endParaRP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Religione cattolica / ora di alternativa: </a:t>
            </a:r>
            <a:r>
              <a:rPr lang="it-IT" sz="1400" dirty="0">
                <a:solidFill>
                  <a:schemeClr val="tx1"/>
                </a:solidFill>
                <a:latin typeface="Garamond" panose="02020404030301010803" pitchFamily="18" charset="0"/>
              </a:rPr>
              <a:t>documenti del magistero sulla cittadinanza </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Geostoria al biennio: </a:t>
            </a:r>
            <a:r>
              <a:rPr lang="it-IT" sz="1400" dirty="0">
                <a:solidFill>
                  <a:schemeClr val="tx1"/>
                </a:solidFill>
                <a:latin typeface="Garamond" panose="02020404030301010803" pitchFamily="18" charset="0"/>
              </a:rPr>
              <a:t>vedi latino e greco</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Storia al triennio: </a:t>
            </a:r>
            <a:r>
              <a:rPr lang="it-IT" sz="1400" dirty="0">
                <a:solidFill>
                  <a:schemeClr val="tx1"/>
                </a:solidFill>
                <a:latin typeface="Garamond" panose="02020404030301010803" pitchFamily="18" charset="0"/>
              </a:rPr>
              <a:t>il ruolo del cittadino nella città, dal Medioevo all'età contemporanea</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Storia dell’arte: </a:t>
            </a:r>
            <a:r>
              <a:rPr lang="it-IT" sz="1400" dirty="0">
                <a:solidFill>
                  <a:schemeClr val="tx1"/>
                </a:solidFill>
                <a:latin typeface="Garamond" panose="02020404030301010803" pitchFamily="18" charset="0"/>
              </a:rPr>
              <a:t>Vermeer, Veduta di </a:t>
            </a:r>
            <a:r>
              <a:rPr lang="it-IT" sz="1400" dirty="0" err="1">
                <a:solidFill>
                  <a:schemeClr val="tx1"/>
                </a:solidFill>
                <a:latin typeface="Garamond" panose="02020404030301010803" pitchFamily="18" charset="0"/>
              </a:rPr>
              <a:t>Delf</a:t>
            </a:r>
            <a:r>
              <a:rPr lang="it-IT" sz="1400" dirty="0">
                <a:solidFill>
                  <a:schemeClr val="tx1"/>
                </a:solidFill>
                <a:latin typeface="Garamond" panose="02020404030301010803" pitchFamily="18" charset="0"/>
              </a:rPr>
              <a:t>; Umberto Boccioni, opere (Il mito di Milano, Visione simultanea, l’ansia del nuovo); Carrà, La città che sale</a:t>
            </a:r>
          </a:p>
          <a:p>
            <a:pPr marL="285750" indent="-285750">
              <a:spcBef>
                <a:spcPts val="600"/>
              </a:spcBef>
              <a:buFont typeface="Arial" panose="020B0604020202020204" pitchFamily="34" charset="0"/>
              <a:buChar char="•"/>
            </a:pPr>
            <a:r>
              <a:rPr lang="it-IT" sz="1400" i="1" dirty="0">
                <a:solidFill>
                  <a:schemeClr val="tx1"/>
                </a:solidFill>
                <a:latin typeface="Garamond" panose="02020404030301010803" pitchFamily="18" charset="0"/>
              </a:rPr>
              <a:t>Filosofia: </a:t>
            </a:r>
            <a:r>
              <a:rPr lang="it-IT" sz="1400" dirty="0">
                <a:solidFill>
                  <a:schemeClr val="tx1"/>
                </a:solidFill>
                <a:latin typeface="Garamond" panose="02020404030301010803" pitchFamily="18" charset="0"/>
              </a:rPr>
              <a:t>città ideali e cittadini, Platone, Aristotele, Le città </a:t>
            </a:r>
            <a:r>
              <a:rPr lang="it-IT" sz="1400" dirty="0" smtClean="0">
                <a:solidFill>
                  <a:schemeClr val="tx1"/>
                </a:solidFill>
                <a:latin typeface="Garamond" panose="02020404030301010803" pitchFamily="18" charset="0"/>
              </a:rPr>
              <a:t>utopiche</a:t>
            </a:r>
          </a:p>
          <a:p>
            <a:pPr marL="285750" indent="-285750">
              <a:spcBef>
                <a:spcPts val="600"/>
              </a:spcBef>
              <a:buFont typeface="Arial" panose="020B0604020202020204" pitchFamily="34" charset="0"/>
              <a:buChar char="•"/>
            </a:pPr>
            <a:r>
              <a:rPr lang="it-IT" sz="1400" i="1"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Latino </a:t>
            </a:r>
            <a:r>
              <a:rPr lang="it-IT" sz="1400"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 greco: si indicano alcune fonti utili per la riflessione sulla città e sui cittadini</a:t>
            </a:r>
            <a:endParaRPr lang="it-IT" sz="1400" dirty="0">
              <a:latin typeface="Garamond" panose="02020404030301010803" pitchFamily="18" charset="0"/>
              <a:ea typeface="Calibri" panose="020F0502020204030204" pitchFamily="34" charset="0"/>
              <a:cs typeface="Times New Roman" panose="02020603050405020304" pitchFamily="18" charset="0"/>
            </a:endParaRP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Aristotele, Politica III, 1274b -1275 a 33, (che cos’è un cittadino)</a:t>
            </a:r>
            <a:endParaRPr lang="it-IT" sz="1400" dirty="0">
              <a:latin typeface="Garamond" panose="02020404030301010803" pitchFamily="18" charset="0"/>
              <a:ea typeface="Calibri" panose="020F0502020204030204" pitchFamily="34" charset="0"/>
              <a:cs typeface="Times New Roman" panose="02020603050405020304" pitchFamily="18" charset="0"/>
            </a:endParaRP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Ateneo, I dotti a banchetto, VI, 103, (Gli schiavi nelle città greche)</a:t>
            </a:r>
            <a:endParaRPr lang="it-IT" sz="1400" dirty="0">
              <a:latin typeface="Garamond" panose="02020404030301010803" pitchFamily="18" charset="0"/>
              <a:ea typeface="Calibri" panose="020F0502020204030204" pitchFamily="34" charset="0"/>
              <a:cs typeface="Times New Roman" panose="02020603050405020304" pitchFamily="18" charset="0"/>
            </a:endParaRP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Dionigi di Alicarnasso, Storia arcaica di Roma, IV 14,1-2 (le tribù serviane)</a:t>
            </a:r>
            <a:endParaRPr lang="it-IT" sz="1400" dirty="0">
              <a:latin typeface="Garamond" panose="02020404030301010803" pitchFamily="18" charset="0"/>
              <a:ea typeface="Calibri" panose="020F0502020204030204" pitchFamily="34" charset="0"/>
              <a:cs typeface="Times New Roman" panose="02020603050405020304" pitchFamily="18" charset="0"/>
            </a:endParaRP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Dionigi di Alicarnasso, Storia arcaica di Roma, II, 7,2; 8,1; 12,1; 14,1-3 (La costituzione di Romolo)</a:t>
            </a:r>
            <a:endParaRPr lang="it-IT" sz="1400" dirty="0">
              <a:latin typeface="Garamond" panose="02020404030301010803" pitchFamily="18" charset="0"/>
              <a:ea typeface="Calibri" panose="020F0502020204030204" pitchFamily="34" charset="0"/>
              <a:cs typeface="Times New Roman" panose="02020603050405020304" pitchFamily="18" charset="0"/>
            </a:endParaRP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Erodoto, Storie V, 66; 69; 78, (Atene: le riforme di </a:t>
            </a:r>
            <a:r>
              <a:rPr lang="it-IT" sz="1400"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Clistene</a:t>
            </a:r>
            <a:r>
              <a:rPr lang="it-IT" sz="1400"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Euripide, Le supplici, 404-408; 429-441, (Elogio in teatro di Atene e della sua democrazia)</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Gellio, Notti attiche, VI, 13,1-2 (L’ordinamento centuriato serviano)</a:t>
            </a:r>
          </a:p>
          <a:p>
            <a:pPr marL="449580" indent="90170" algn="just">
              <a:spcAft>
                <a:spcPts val="0"/>
              </a:spcAft>
            </a:pPr>
            <a:endParaRPr lang="it-IT" sz="1400" dirty="0">
              <a:latin typeface="Garamond" panose="02020404030301010803" pitchFamily="18" charset="0"/>
              <a:ea typeface="Calibri" panose="020F0502020204030204" pitchFamily="34" charset="0"/>
              <a:cs typeface="Times New Roman" panose="02020603050405020304" pitchFamily="18" charset="0"/>
            </a:endParaRPr>
          </a:p>
          <a:p>
            <a:pPr marL="285750" indent="-285750">
              <a:spcBef>
                <a:spcPts val="600"/>
              </a:spcBef>
              <a:buFont typeface="Arial" panose="020B0604020202020204" pitchFamily="34" charset="0"/>
              <a:buChar char="•"/>
            </a:pPr>
            <a:endParaRPr lang="it-IT" sz="14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2191509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1A64CCA-4939-4683-B350-102C2F982AB1}"/>
              </a:ext>
            </a:extLst>
          </p:cNvPr>
          <p:cNvSpPr>
            <a:spLocks noGrp="1"/>
          </p:cNvSpPr>
          <p:nvPr>
            <p:ph type="dt" sz="half" idx="10"/>
          </p:nvPr>
        </p:nvSpPr>
        <p:spPr/>
        <p:txBody>
          <a:bodyPr/>
          <a:lstStyle/>
          <a:p>
            <a:fld id="{CD66DEE4-F176-40A7-A87A-54AB7DB44C17}" type="datetime1">
              <a:rPr lang="it-IT" smtClean="0"/>
              <a:t>22/03/2021</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D763BAC5-4104-40F3-B60F-5355728E1B92}"/>
              </a:ext>
            </a:extLst>
          </p:cNvPr>
          <p:cNvSpPr>
            <a:spLocks noGrp="1"/>
          </p:cNvSpPr>
          <p:nvPr>
            <p:ph type="ftr" sz="quarter" idx="11"/>
          </p:nvPr>
        </p:nvSpPr>
        <p:spPr/>
        <p:txBody>
          <a:bodyPr/>
          <a:lstStyle/>
          <a:p>
            <a:r>
              <a:rPr lang="it-IT"/>
              <a:t>Percorso didattico: </a:t>
            </a:r>
            <a:r>
              <a:rPr lang="it-IT" b="1"/>
              <a:t>CITTADINANZA – </a:t>
            </a:r>
            <a:r>
              <a:rPr lang="it-IT" b="1" cap="all"/>
              <a:t>unità 6 </a:t>
            </a:r>
            <a:r>
              <a:rPr lang="it-IT" b="1"/>
              <a:t>«Cittadini in città»</a:t>
            </a:r>
            <a:endParaRPr lang="it-IT" b="1" dirty="0"/>
          </a:p>
        </p:txBody>
      </p:sp>
      <p:sp>
        <p:nvSpPr>
          <p:cNvPr id="4" name="Segnaposto numero diapositiva 3">
            <a:extLst>
              <a:ext uri="{FF2B5EF4-FFF2-40B4-BE49-F238E27FC236}">
                <a16:creationId xmlns:a16="http://schemas.microsoft.com/office/drawing/2014/main" id="{A20326A6-A489-416D-9564-4B7BECAC47E5}"/>
              </a:ext>
            </a:extLst>
          </p:cNvPr>
          <p:cNvSpPr>
            <a:spLocks noGrp="1"/>
          </p:cNvSpPr>
          <p:nvPr>
            <p:ph type="sldNum" sz="quarter" idx="12"/>
          </p:nvPr>
        </p:nvSpPr>
        <p:spPr/>
        <p:txBody>
          <a:bodyPr/>
          <a:lstStyle/>
          <a:p>
            <a:fld id="{C3E68A9F-E484-7D4B-81E9-17085C8B9CE5}" type="slidenum">
              <a:rPr lang="it-IT" smtClean="0"/>
              <a:pPr/>
              <a:t>14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5A2DF797-DBAB-4DF9-A617-FEB6F3440643}"/>
              </a:ext>
            </a:extLst>
          </p:cNvPr>
          <p:cNvSpPr/>
          <p:nvPr/>
        </p:nvSpPr>
        <p:spPr>
          <a:xfrm>
            <a:off x="681038" y="1608054"/>
            <a:ext cx="8879726" cy="424456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endParaRPr lang="it-IT" sz="500" i="1" dirty="0">
              <a:solidFill>
                <a:schemeClr val="tx1"/>
              </a:solidFill>
              <a:latin typeface="Garamond" panose="02020404030301010803" pitchFamily="18" charset="0"/>
            </a:endParaRPr>
          </a:p>
          <a:p>
            <a:pPr marL="449580" indent="90170" algn="just">
              <a:spcAft>
                <a:spcPts val="0"/>
              </a:spcAft>
            </a:pPr>
            <a:r>
              <a:rPr lang="it-IT" sz="1400"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Livio</a:t>
            </a: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Dalla fondazione di Roma, VI, 35,1-6; 42 9-11 (Le leggi </a:t>
            </a:r>
            <a:r>
              <a:rPr lang="it-IT" sz="1400"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Licinie-Sestie</a:t>
            </a: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Platone, Politico, 291 d-292, (città reale)</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Platone, Repubblica, VIII, 543 c-545 (città ideale) </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Plutarco, Vita di Aristide, 7 (Atene: Ostracismo)</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Plutarco, Vita di </a:t>
            </a:r>
            <a:r>
              <a:rPr lang="it-IT" sz="1400"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Licurgo</a:t>
            </a: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6 (Sparta: la costituzione di </a:t>
            </a:r>
            <a:r>
              <a:rPr lang="it-IT" sz="1400"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Licurgo</a:t>
            </a: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Plutarco, Vita di Solone, 16-18 (Atene: le riforme di Solone)</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Pseudo-Senofonte, Costituzione degli Ateniesi, I, 1-3 (Atene: opposizione alla democrazia)</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Senofonte, Costituzione dei Lacedemoni, 14 (la decadenza di Sparta)</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Tucidide, La guerra del Peloponneso, II, 14-15 (sinecismo di Atene)</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Tucidide, La guerra del Peloponneso, II, 37-41 (Atene, Orazione funebre pronunciata da Pericle)</a:t>
            </a:r>
          </a:p>
          <a:p>
            <a:pPr marL="449580" indent="90170" algn="just">
              <a:spcAft>
                <a:spcPts val="0"/>
              </a:spcAft>
            </a:pP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Tucidide, La guerra del Peloponneso, III, 82-83 (Fazioni politiche in lotta e disfacimento della polis)</a:t>
            </a:r>
          </a:p>
          <a:p>
            <a:pPr marL="449580" indent="90170" algn="just">
              <a:spcAft>
                <a:spcPts val="0"/>
              </a:spcAft>
            </a:pPr>
            <a:r>
              <a:rPr lang="it-IT" sz="1400"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Varrone</a:t>
            </a:r>
            <a:r>
              <a:rPr lang="it-IT" sz="1400"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La lingua latina, V, 9,55 (Le tre antiche </a:t>
            </a:r>
            <a:r>
              <a:rPr lang="it-IT" sz="1400"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tribù)</a:t>
            </a:r>
          </a:p>
          <a:p>
            <a:pPr>
              <a:lnSpc>
                <a:spcPct val="107000"/>
              </a:lnSpc>
              <a:spcAft>
                <a:spcPts val="600"/>
              </a:spcAft>
            </a:pPr>
            <a:endParaRPr lang="it-IT" sz="1200"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r>
              <a:rPr lang="it-IT" sz="1400"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SUGGERIMENTI </a:t>
            </a:r>
            <a:r>
              <a:rPr lang="it-IT" sz="1400"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MUSICALI</a:t>
            </a:r>
          </a:p>
          <a:p>
            <a:pPr marL="285750" indent="-285750">
              <a:spcAft>
                <a:spcPts val="600"/>
              </a:spcAft>
              <a:buFont typeface="Arial" panose="020B0604020202020204" pitchFamily="34" charset="0"/>
              <a:buChar char="•"/>
            </a:pPr>
            <a:r>
              <a:rPr lang="it-IT" sz="1400" dirty="0">
                <a:solidFill>
                  <a:schemeClr val="tx1"/>
                </a:solidFill>
                <a:latin typeface="Garamond" panose="02020404030301010803" pitchFamily="18" charset="0"/>
                <a:ea typeface="Calibri" panose="020F0502020204030204" pitchFamily="34" charset="0"/>
                <a:cs typeface="Times New Roman" panose="02020603050405020304" pitchFamily="18" charset="0"/>
              </a:rPr>
              <a:t>Adriano Celentano, Il ragazzo della via </a:t>
            </a:r>
            <a:r>
              <a:rPr lang="it-IT" sz="1400" dirty="0" err="1"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Gluck</a:t>
            </a:r>
            <a:endParaRPr lang="it-IT" sz="1400"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marL="285750" indent="-285750">
              <a:spcAft>
                <a:spcPts val="600"/>
              </a:spcAft>
              <a:buFont typeface="Arial" panose="020B0604020202020204" pitchFamily="34" charset="0"/>
              <a:buChar char="•"/>
            </a:pPr>
            <a:r>
              <a:rPr lang="it-IT" sz="1400"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Giorgio </a:t>
            </a:r>
            <a:r>
              <a:rPr lang="it-IT" sz="1400" dirty="0">
                <a:solidFill>
                  <a:schemeClr val="tx1"/>
                </a:solidFill>
                <a:latin typeface="Garamond" panose="02020404030301010803" pitchFamily="18" charset="0"/>
                <a:ea typeface="Calibri" panose="020F0502020204030204" pitchFamily="34" charset="0"/>
                <a:cs typeface="Times New Roman" panose="02020603050405020304" pitchFamily="18" charset="0"/>
              </a:rPr>
              <a:t>Gaber, Com’è bella la città</a:t>
            </a:r>
          </a:p>
          <a:p>
            <a:pPr marL="449580" indent="90170" algn="just">
              <a:lnSpc>
                <a:spcPct val="150000"/>
              </a:lnSpc>
              <a:spcAft>
                <a:spcPts val="0"/>
              </a:spcAft>
            </a:pPr>
            <a:endParaRPr lang="it-IT" sz="1400"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533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3" name="Footer Placeholder 4">
            <a:extLst>
              <a:ext uri="{FF2B5EF4-FFF2-40B4-BE49-F238E27FC236}">
                <a16:creationId xmlns:a16="http://schemas.microsoft.com/office/drawing/2014/main" id="{BF80239B-0BE0-234F-B2F9-CEB476FB8345}"/>
              </a:ext>
            </a:extLst>
          </p:cNvPr>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6" y="1278460"/>
            <a:ext cx="8543926" cy="524759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600" b="1" cap="all" dirty="0">
                <a:solidFill>
                  <a:srgbClr val="CB3424"/>
                </a:solidFill>
                <a:effectLst>
                  <a:outerShdw blurRad="38100" dist="38100" dir="2700000" algn="tl">
                    <a:srgbClr val="000000">
                      <a:alpha val="43137"/>
                    </a:srgbClr>
                  </a:outerShdw>
                </a:effectLst>
                <a:latin typeface="Garamond" panose="02020404030301010803" pitchFamily="18" charset="0"/>
              </a:rPr>
              <a:t>Unità 6 – CITTADINI IN città</a:t>
            </a:r>
            <a:endParaRPr lang="it-IT" sz="1600" cap="all"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sz="800" i="1" dirty="0">
              <a:solidFill>
                <a:schemeClr val="tx1"/>
              </a:solidFill>
              <a:latin typeface="Garamond" panose="02020404030301010803" pitchFamily="18" charset="0"/>
            </a:endParaRPr>
          </a:p>
          <a:p>
            <a:pPr algn="just"/>
            <a:r>
              <a:rPr lang="it-IT" sz="1600" i="1" dirty="0">
                <a:solidFill>
                  <a:schemeClr val="tx1"/>
                </a:solidFill>
                <a:latin typeface="Garamond" panose="02020404030301010803" pitchFamily="18" charset="0"/>
              </a:rPr>
              <a:t>Il percorso continua ora entrando nel pieno della tematica “Cittadinanza” nel senso classico del termine. Dall’unità 6 in poi gli studenti sono chiamati a lavorare sul loro “essere cittadini”, per centri concentrici. La città e il suo funzionamento sono il punto di partenza, riprendendo quanto fatto nelle unità 3, 4 e 5. Se nelle due unità l’attenzione era stata posta sul vissuto di ciascuno, ora si passa a considerare l’individuo all’interno di una società, quella cittadina ora e italiana poi, con regole specifiche ma comuni a tutti. </a:t>
            </a:r>
          </a:p>
          <a:p>
            <a:pPr algn="just"/>
            <a:r>
              <a:rPr lang="it-IT" sz="1600" i="1" dirty="0">
                <a:solidFill>
                  <a:schemeClr val="tx1"/>
                </a:solidFill>
                <a:latin typeface="Garamond" panose="02020404030301010803" pitchFamily="18" charset="0"/>
              </a:rPr>
              <a:t>Sarà utile anche sottolineare le differenze di gestione tra città di piccole, medie e grandi dimensioni, valorizzando così tutte le realtà da cui provengono i ragazzi. In base al contesto, può essere utile anche far riflettere gli studenti sul ruolo giocato dalle associazioni di cittadini, all’interno della vita cittadina. </a:t>
            </a:r>
          </a:p>
          <a:p>
            <a:endParaRPr lang="it-IT" sz="700" i="1" dirty="0">
              <a:solidFill>
                <a:schemeClr val="tx1"/>
              </a:solidFill>
              <a:latin typeface="Garamond" panose="02020404030301010803" pitchFamily="18" charset="0"/>
            </a:endParaRPr>
          </a:p>
          <a:p>
            <a:r>
              <a:rPr lang="it-IT" sz="1600" b="1" dirty="0">
                <a:solidFill>
                  <a:srgbClr val="CB3424"/>
                </a:solidFill>
                <a:latin typeface="Garamond" panose="02020404030301010803" pitchFamily="18" charset="0"/>
              </a:rPr>
              <a:t>Le domande</a:t>
            </a:r>
            <a:endParaRPr lang="it-IT" sz="1600" dirty="0">
              <a:solidFill>
                <a:srgbClr val="CB3424"/>
              </a:solidFill>
              <a:latin typeface="Garamond" panose="02020404030301010803" pitchFamily="18" charset="0"/>
            </a:endParaRPr>
          </a:p>
          <a:p>
            <a:pPr marL="800100" lvl="1" indent="-342900">
              <a:spcBef>
                <a:spcPts val="1200"/>
              </a:spcBef>
              <a:buFont typeface="+mj-lt"/>
              <a:buAutoNum type="arabicPeriod"/>
            </a:pP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Chi è il cittadino in città?</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Quali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diritti ha il cittadino? E </a:t>
            </a: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quali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doveri? </a:t>
            </a:r>
          </a:p>
          <a:p>
            <a:pPr marL="800100" lvl="1" indent="-342900">
              <a:spcBef>
                <a:spcPts val="1200"/>
              </a:spcBef>
              <a:buFont typeface="+mj-lt"/>
              <a:buAutoNum type="arabicPeriod"/>
            </a:pP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Io mi sento “cittadino” della mia città?</a:t>
            </a:r>
          </a:p>
          <a:p>
            <a:pPr marL="800100" lvl="1" indent="-342900">
              <a:spcBef>
                <a:spcPts val="1200"/>
              </a:spcBef>
              <a:buFont typeface="+mj-lt"/>
              <a:buAutoNum type="arabicPeriod"/>
            </a:pP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Come funziona l’amministrazione della mia città? </a:t>
            </a:r>
          </a:p>
          <a:p>
            <a:pPr marL="800100" lvl="1" indent="-342900">
              <a:spcBef>
                <a:spcPts val="1200"/>
              </a:spcBef>
              <a:buFont typeface="+mj-lt"/>
              <a:buAutoNum type="arabicPeriod"/>
            </a:pP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Esistono anche altri protagonisti del funzionamento della città? </a:t>
            </a:r>
          </a:p>
          <a:p>
            <a:pPr marL="800100" lvl="1" indent="-342900">
              <a:buFont typeface="+mj-lt"/>
              <a:buAutoNum type="arabicPeriod"/>
            </a:pPr>
            <a:endParaRPr lang="it-IT" sz="1600" dirty="0">
              <a:solidFill>
                <a:schemeClr val="tx1"/>
              </a:solidFill>
              <a:latin typeface="Garamond" panose="02020404030301010803" pitchFamily="18" charset="0"/>
            </a:endParaRPr>
          </a:p>
          <a:p>
            <a:pPr>
              <a:spcAft>
                <a:spcPts val="0"/>
              </a:spcAft>
            </a:pP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40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420653" y="1241817"/>
            <a:ext cx="8543926" cy="455509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dirty="0">
                <a:solidFill>
                  <a:srgbClr val="CB3424"/>
                </a:solidFill>
                <a:latin typeface="Garamond" panose="02020404030301010803" pitchFamily="18" charset="0"/>
              </a:rPr>
              <a:t>Possibili attività connesse</a:t>
            </a:r>
          </a:p>
          <a:p>
            <a:endParaRPr lang="it-IT" sz="500" b="1" dirty="0">
              <a:solidFill>
                <a:srgbClr val="CB3424"/>
              </a:solidFill>
              <a:latin typeface="Garamond" panose="02020404030301010803" pitchFamily="18" charset="0"/>
            </a:endParaRP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Conoscere come funziona l’elezione del sindaco e il funzionamento del consiglio comunale ed eventualmente i municipi o consigli di quartiere. [Educazione civica]</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Dopo la lettura del testo di Carlo Maria Martini, provare ad identificare eventuali “</a:t>
            </a:r>
            <a:r>
              <a:rPr lang="it-IT" i="1" dirty="0">
                <a:solidFill>
                  <a:schemeClr val="tx1"/>
                </a:solidFill>
                <a:latin typeface="Garamond" panose="02020404030301010803" pitchFamily="18" charset="0"/>
              </a:rPr>
              <a:t>spazi di deserto per il silenzio</a:t>
            </a:r>
            <a:r>
              <a:rPr lang="it-IT" dirty="0">
                <a:solidFill>
                  <a:schemeClr val="tx1"/>
                </a:solidFill>
                <a:latin typeface="Garamond" panose="02020404030301010803" pitchFamily="18" charset="0"/>
              </a:rPr>
              <a:t>” e “</a:t>
            </a:r>
            <a:r>
              <a:rPr lang="it-IT" i="1" dirty="0">
                <a:solidFill>
                  <a:schemeClr val="tx1"/>
                </a:solidFill>
                <a:latin typeface="Garamond" panose="02020404030301010803" pitchFamily="18" charset="0"/>
              </a:rPr>
              <a:t>piazze d’incontro</a:t>
            </a:r>
            <a:r>
              <a:rPr lang="it-IT" dirty="0">
                <a:solidFill>
                  <a:schemeClr val="tx1"/>
                </a:solidFill>
                <a:latin typeface="Garamond" panose="02020404030301010803" pitchFamily="18" charset="0"/>
              </a:rPr>
              <a:t>” presenti in città. In particolare i luoghi della partecipazione dei cittadini. </a:t>
            </a:r>
          </a:p>
          <a:p>
            <a:pPr marL="342900" indent="-342900" algn="just" fontAlgn="base">
              <a:spcAft>
                <a:spcPts val="1200"/>
              </a:spcAft>
              <a:buFont typeface="+mj-lt"/>
              <a:buAutoNum type="alphaLcPeriod"/>
            </a:pPr>
            <a:r>
              <a:rPr lang="it-IT" dirty="0">
                <a:solidFill>
                  <a:schemeClr val="tx1"/>
                </a:solidFill>
                <a:latin typeface="Garamond" panose="02020404030301010803" pitchFamily="18" charset="0"/>
              </a:rPr>
              <a:t>Elaborazione di una serie di domande per il compito di realtà (con possibilità di valutazione). </a:t>
            </a:r>
          </a:p>
          <a:p>
            <a:pPr lvl="0"/>
            <a:endParaRPr lang="it-IT" sz="300"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Compito di realtà (con possibilità di valutazione)</a:t>
            </a:r>
          </a:p>
          <a:p>
            <a:pPr marL="342900" indent="-342900">
              <a:buFont typeface="Arial" panose="020B0604020202020204" pitchFamily="34" charset="0"/>
              <a:buChar char="•"/>
            </a:pPr>
            <a:r>
              <a:rPr lang="it-IT" dirty="0">
                <a:solidFill>
                  <a:schemeClr val="tx1"/>
                </a:solidFill>
                <a:latin typeface="Garamond" panose="02020404030301010803" pitchFamily="18" charset="0"/>
              </a:rPr>
              <a:t>Organizzare una intervista doppia ad un(‘)esponente della maggioranza (sindaco, assessore, consigliere…) e uno/a dell’opposizione, centrando il focus delle domande sul primo testo di Carlo Maria Martini qui proposto. Si suggerisce di far leggere agli intervistati il testo in precedenza e di fornire le domande elaborate, magari attingendo anche al materiale elaborato nelle unità 3 e 4. </a:t>
            </a:r>
          </a:p>
        </p:txBody>
      </p:sp>
      <p:sp>
        <p:nvSpPr>
          <p:cNvPr id="6" name="Footer Placeholder 4">
            <a:extLst>
              <a:ext uri="{FF2B5EF4-FFF2-40B4-BE49-F238E27FC236}">
                <a16:creationId xmlns:a16="http://schemas.microsoft.com/office/drawing/2014/main" id="{CC0C27C2-9D0B-4ADF-8368-88265AE4D8C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364765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92327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400"/>
              </a:spcAft>
            </a:pPr>
            <a:r>
              <a:rPr lang="it-IT" b="1" cap="all" dirty="0">
                <a:solidFill>
                  <a:srgbClr val="CB3424"/>
                </a:solidFill>
                <a:latin typeface="Garamond" panose="02020404030301010803" pitchFamily="18" charset="0"/>
                <a:ea typeface="Calibri" panose="020F0502020204030204" pitchFamily="34" charset="0"/>
                <a:cs typeface="Times New Roman" panose="02020603050405020304" pitchFamily="18" charset="0"/>
              </a:rPr>
              <a:t>TESTI DI Carlo Maria Martini</a:t>
            </a:r>
          </a:p>
          <a:p>
            <a:pPr algn="just">
              <a:spcAft>
                <a:spcPts val="400"/>
              </a:spcAft>
            </a:pPr>
            <a:r>
              <a:rPr lang="it-IT" b="1" dirty="0" smtClean="0">
                <a:solidFill>
                  <a:schemeClr val="tx1"/>
                </a:solidFill>
                <a:latin typeface="Garamond" panose="02020404030301010803" pitchFamily="18" charset="0"/>
              </a:rPr>
              <a:t>Città </a:t>
            </a:r>
            <a:r>
              <a:rPr lang="it-IT" b="1" dirty="0">
                <a:solidFill>
                  <a:schemeClr val="tx1"/>
                </a:solidFill>
                <a:latin typeface="Garamond" panose="02020404030301010803" pitchFamily="18" charset="0"/>
              </a:rPr>
              <a:t>da incontrare e città da amare </a:t>
            </a:r>
            <a:endParaRPr lang="it-IT" b="1" dirty="0" smtClean="0">
              <a:solidFill>
                <a:schemeClr val="tx1"/>
              </a:solidFill>
              <a:latin typeface="Garamond" panose="02020404030301010803" pitchFamily="18" charset="0"/>
            </a:endParaRPr>
          </a:p>
          <a:p>
            <a:pPr algn="just"/>
            <a:r>
              <a:rPr lang="it-IT" sz="1400" dirty="0" smtClean="0">
                <a:solidFill>
                  <a:schemeClr val="tx1"/>
                </a:solidFill>
                <a:latin typeface="Garamond" panose="02020404030301010803" pitchFamily="18" charset="0"/>
              </a:rPr>
              <a:t>(</a:t>
            </a:r>
            <a:r>
              <a:rPr lang="it-IT" sz="1400" dirty="0">
                <a:solidFill>
                  <a:schemeClr val="tx1"/>
                </a:solidFill>
                <a:latin typeface="Garamond" panose="02020404030301010803" pitchFamily="18" charset="0"/>
              </a:rPr>
              <a:t>dall’intervento </a:t>
            </a:r>
            <a:r>
              <a:rPr lang="it-IT" sz="1400" b="1" i="1" dirty="0">
                <a:solidFill>
                  <a:schemeClr val="tx1"/>
                </a:solidFill>
                <a:latin typeface="Garamond" panose="02020404030301010803" pitchFamily="18" charset="0"/>
              </a:rPr>
              <a:t>Città da incontrare, città da amare</a:t>
            </a:r>
            <a:r>
              <a:rPr lang="it-IT" sz="1400" dirty="0">
                <a:solidFill>
                  <a:schemeClr val="tx1"/>
                </a:solidFill>
                <a:latin typeface="Garamond" panose="02020404030301010803" pitchFamily="18" charset="0"/>
              </a:rPr>
              <a:t>, Milano Giovani 2000, Università Cattolica, 20 maggio 2000, in </a:t>
            </a:r>
            <a:r>
              <a:rPr lang="it-IT" sz="1400" b="1" i="1" dirty="0">
                <a:solidFill>
                  <a:schemeClr val="tx1"/>
                </a:solidFill>
                <a:latin typeface="Garamond" panose="02020404030301010803" pitchFamily="18" charset="0"/>
              </a:rPr>
              <a:t>Nel sabato del tempo: discorsi, interventi, lettere e omelie 2000</a:t>
            </a:r>
            <a:r>
              <a:rPr lang="it-IT" sz="1400" dirty="0">
                <a:solidFill>
                  <a:schemeClr val="tx1"/>
                </a:solidFill>
                <a:latin typeface="Garamond" panose="02020404030301010803" pitchFamily="18" charset="0"/>
              </a:rPr>
              <a:t>, EDB 2001, pp.185-190)</a:t>
            </a:r>
          </a:p>
          <a:p>
            <a:pPr algn="just"/>
            <a:endParaRPr lang="it-IT" sz="400" i="1" dirty="0" smtClean="0">
              <a:solidFill>
                <a:schemeClr val="tx1"/>
              </a:solidFill>
              <a:latin typeface="Garamond" panose="02020404030301010803" pitchFamily="18" charset="0"/>
            </a:endParaRPr>
          </a:p>
          <a:p>
            <a:pPr algn="just"/>
            <a:r>
              <a:rPr lang="it-IT" i="1" dirty="0" smtClean="0">
                <a:solidFill>
                  <a:schemeClr val="tx1"/>
                </a:solidFill>
                <a:latin typeface="Garamond" panose="02020404030301010803" pitchFamily="18" charset="0"/>
              </a:rPr>
              <a:t>Quattro </a:t>
            </a:r>
            <a:r>
              <a:rPr lang="it-IT" i="1" dirty="0">
                <a:solidFill>
                  <a:schemeClr val="tx1"/>
                </a:solidFill>
                <a:latin typeface="Garamond" panose="02020404030301010803" pitchFamily="18" charset="0"/>
              </a:rPr>
              <a:t>tappe per amare la città: trovare spazi di silenzio, creare vie che aiutano a comunicare e luoghi di incontro, rendere le case accoglienti. La città non fa più paura se viene amata e se vi sono luoghi in cui esprimere questo amore. </a:t>
            </a:r>
            <a:endParaRPr lang="it-IT" i="1" dirty="0" smtClean="0">
              <a:solidFill>
                <a:schemeClr val="tx1"/>
              </a:solidFill>
              <a:latin typeface="Garamond" panose="02020404030301010803" pitchFamily="18" charset="0"/>
            </a:endParaRPr>
          </a:p>
          <a:p>
            <a:pPr algn="just"/>
            <a:endParaRPr lang="it-IT" sz="400" dirty="0">
              <a:solidFill>
                <a:schemeClr val="tx1"/>
              </a:solidFill>
              <a:latin typeface="Garamond" panose="02020404030301010803" pitchFamily="18" charset="0"/>
            </a:endParaRPr>
          </a:p>
          <a:p>
            <a:pPr algn="just"/>
            <a:r>
              <a:rPr lang="it-IT" dirty="0" smtClean="0">
                <a:latin typeface="Garamond" panose="02020404030301010803" pitchFamily="18" charset="0"/>
              </a:rPr>
              <a:t>L'ultima </a:t>
            </a:r>
            <a:r>
              <a:rPr lang="it-IT" dirty="0">
                <a:latin typeface="Garamond" panose="02020404030301010803" pitchFamily="18" charset="0"/>
              </a:rPr>
              <a:t>pista di riflessione riguarda la città stessa e vorrei indicare quattro tappe per amarla veramente così come la ama Gesù; potremmo dire, per amarla come Dio ha amato </a:t>
            </a:r>
            <a:r>
              <a:rPr lang="it-IT" dirty="0" err="1">
                <a:latin typeface="Garamond" panose="02020404030301010803" pitchFamily="18" charset="0"/>
              </a:rPr>
              <a:t>Ninive</a:t>
            </a:r>
            <a:r>
              <a:rPr lang="it-IT" dirty="0">
                <a:latin typeface="Garamond" panose="02020404030301010803" pitchFamily="18" charset="0"/>
              </a:rPr>
              <a:t>, Gesù ha amato Gerusalemme, come lo Spirito santo ama ogni città del mondo. Sono quattro tappe che ritengo importanti</a:t>
            </a:r>
            <a:r>
              <a:rPr lang="it-IT" dirty="0" smtClean="0">
                <a:latin typeface="Garamond" panose="02020404030301010803" pitchFamily="18" charset="0"/>
              </a:rPr>
              <a:t>.</a:t>
            </a:r>
          </a:p>
          <a:p>
            <a:pPr algn="just"/>
            <a:r>
              <a:rPr lang="it-IT" dirty="0">
                <a:latin typeface="Garamond" panose="02020404030301010803" pitchFamily="18" charset="0"/>
              </a:rPr>
              <a:t>* La prima consiste nel </a:t>
            </a:r>
            <a:r>
              <a:rPr lang="it-IT" u="sng" dirty="0">
                <a:latin typeface="Garamond" panose="02020404030301010803" pitchFamily="18" charset="0"/>
              </a:rPr>
              <a:t>fare spazi di deserto per il silenzio</a:t>
            </a:r>
            <a:r>
              <a:rPr lang="it-IT" dirty="0">
                <a:latin typeface="Garamond" panose="02020404030301010803" pitchFamily="18" charset="0"/>
              </a:rPr>
              <a:t>. Il contrario della città non è la campagna, è il deserto. Ma, paradossalmente, per amare la città è necessario creare in essa spazi di deserto. sia in luoghi fisici -come per esempio in Duomo quando ci raccogliamo in preghiera- sia in luoghi interiori, spirituali -piccoli gruppi che pregano, movimenti che coltivano la preghiera e l'ascolto della Parola- sia che siamo noi stessi, ciascuno di noi quello spazio di deserto. </a:t>
            </a:r>
          </a:p>
        </p:txBody>
      </p:sp>
      <p:sp>
        <p:nvSpPr>
          <p:cNvPr id="7" name="Footer Placeholder 4">
            <a:extLst>
              <a:ext uri="{FF2B5EF4-FFF2-40B4-BE49-F238E27FC236}">
                <a16:creationId xmlns:a16="http://schemas.microsoft.com/office/drawing/2014/main" id="{491A2B9F-1618-437B-AEF9-1F18BA6743E9}"/>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403330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1138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endParaRPr lang="it-IT" dirty="0" smtClean="0">
              <a:latin typeface="Garamond" panose="02020404030301010803" pitchFamily="18" charset="0"/>
            </a:endParaRPr>
          </a:p>
          <a:p>
            <a:pPr algn="just"/>
            <a:r>
              <a:rPr lang="it-IT" dirty="0" smtClean="0">
                <a:latin typeface="Garamond" panose="02020404030301010803" pitchFamily="18" charset="0"/>
              </a:rPr>
              <a:t>E </a:t>
            </a:r>
            <a:r>
              <a:rPr lang="it-IT" dirty="0">
                <a:latin typeface="Garamond" panose="02020404030301010803" pitchFamily="18" charset="0"/>
              </a:rPr>
              <a:t>così impariamo che si può pregare correndo per le strade, andando in autobus, in metropolitana, ovunque Occorre il deserto nella città perché il punto che mi sta veramente a cuore e il rapporto tra la città e la preghiera, meglio ancora tra la città e l'Eucaristia. Ricordo le splendide parole con cui Giorgio La Pira diceva che l'Eucaristia salva la città, anche un'Eucaristia povera, un po' solitaria e celebrata nel cuore della città con poca gente che magari vi partecipa un po' svagatamente.</a:t>
            </a:r>
          </a:p>
          <a:p>
            <a:pPr algn="just"/>
            <a:r>
              <a:rPr lang="it-IT" dirty="0">
                <a:latin typeface="Garamond" panose="02020404030301010803" pitchFamily="18" charset="0"/>
              </a:rPr>
              <a:t>* La seconda tappa è quella delle </a:t>
            </a:r>
            <a:r>
              <a:rPr lang="it-IT" u="sng" dirty="0">
                <a:latin typeface="Garamond" panose="02020404030301010803" pitchFamily="18" charset="0"/>
              </a:rPr>
              <a:t>vie che aiutano a comunicare nella città</a:t>
            </a:r>
            <a:r>
              <a:rPr lang="it-IT" dirty="0">
                <a:latin typeface="Garamond" panose="02020404030301010803" pitchFamily="18" charset="0"/>
              </a:rPr>
              <a:t>, di vie nuove attraverso cui le persone si possono incontrare. Sono le vie dell'amicizia e già Aristotele considerava l'amicizia il bene più grande della città: non è la giustizia - affermava -, perché la giustizia non salva; rende forse sicura la città e però la rende rigida, dura, inflessibile; la città ha bisogno dell'amicizia. Se riuscirete a creare delle vie lungo le quali porre un'amicizia sincera, avrete amato molto la città.</a:t>
            </a:r>
          </a:p>
          <a:p>
            <a:pPr algn="just"/>
            <a:r>
              <a:rPr lang="it-IT" dirty="0">
                <a:latin typeface="Garamond" panose="02020404030301010803" pitchFamily="18" charset="0"/>
              </a:rPr>
              <a:t>* Dopo il deserto e dopo le vie, viene la tappa delle piazze, dei </a:t>
            </a:r>
            <a:r>
              <a:rPr lang="it-IT" u="sng" dirty="0">
                <a:latin typeface="Garamond" panose="02020404030301010803" pitchFamily="18" charset="0"/>
              </a:rPr>
              <a:t>luoghi per dialogare, per incontrarsi.</a:t>
            </a:r>
            <a:r>
              <a:rPr lang="it-IT" dirty="0">
                <a:latin typeface="Garamond" panose="02020404030301010803" pitchFamily="18" charset="0"/>
              </a:rPr>
              <a:t> L’agorà, l'ambito cioè dove si trovano persone che la pensano anche diversamente, che hanno provenienze diverse, progetti diversi, ma che li confrontano.</a:t>
            </a:r>
          </a:p>
          <a:p>
            <a:pPr algn="just">
              <a:lnSpc>
                <a:spcPct val="107000"/>
              </a:lnSpc>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7" name="Footer Placeholder 4">
            <a:extLst>
              <a:ext uri="{FF2B5EF4-FFF2-40B4-BE49-F238E27FC236}">
                <a16:creationId xmlns:a16="http://schemas.microsoft.com/office/drawing/2014/main" id="{B4BB9DC0-0BD0-47FF-A815-51B126796EB2}"/>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133086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286232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La vostra vocazione, l 'impegno della vostra associazione è appunto quello di saper creare </a:t>
            </a:r>
            <a:r>
              <a:rPr lang="it-IT" u="sng" dirty="0">
                <a:latin typeface="Garamond" panose="02020404030301010803" pitchFamily="18" charset="0"/>
              </a:rPr>
              <a:t>piazze di incontro</a:t>
            </a:r>
            <a:r>
              <a:rPr lang="it-IT" dirty="0">
                <a:latin typeface="Garamond" panose="02020404030301010803" pitchFamily="18" charset="0"/>
              </a:rPr>
              <a:t>, luoghi nei quali si possono scambiare le opinioni, i pensieri, le intenzioni, i desideri e cercare insieme ciò che maggiormente giova al bene comune della città.</a:t>
            </a:r>
          </a:p>
          <a:p>
            <a:pPr algn="just"/>
            <a:r>
              <a:rPr lang="it-IT" dirty="0">
                <a:latin typeface="Garamond" panose="02020404030301010803" pitchFamily="18" charset="0"/>
              </a:rPr>
              <a:t>* Infine, le case, case per abitare e per accogliere, e quindi fare in modo che la città sia dotata di molte case accoglienti. Abbiamo avuto due anni fa un esempio straordinario in proposito: i centomila giovani di </a:t>
            </a:r>
            <a:r>
              <a:rPr lang="it-IT" dirty="0" err="1">
                <a:latin typeface="Garamond" panose="02020404030301010803" pitchFamily="18" charset="0"/>
              </a:rPr>
              <a:t>Taizé</a:t>
            </a:r>
            <a:r>
              <a:rPr lang="it-IT" dirty="0">
                <a:latin typeface="Garamond" panose="02020404030301010803" pitchFamily="18" charset="0"/>
              </a:rPr>
              <a:t>, giunti a Milano, hanno trovato case accoglienti sia in città sia nell'area metropolitana. Allora 1a città non fa più paura perché viene amata, è luogo di incontro gioioso, o luogo ospitale e ripete l'esperienza di Abramo che, accogliendo i tre stranieri, accoglie Dio stesso.</a:t>
            </a:r>
          </a:p>
          <a:p>
            <a:pPr algn="just"/>
            <a:endParaRPr lang="it-IT" b="1" dirty="0">
              <a:latin typeface="Times New Roman" panose="02020603050405020304" pitchFamily="18" charset="0"/>
            </a:endParaRPr>
          </a:p>
        </p:txBody>
      </p:sp>
      <p:sp>
        <p:nvSpPr>
          <p:cNvPr id="7" name="Footer Placeholder 4">
            <a:extLst>
              <a:ext uri="{FF2B5EF4-FFF2-40B4-BE49-F238E27FC236}">
                <a16:creationId xmlns:a16="http://schemas.microsoft.com/office/drawing/2014/main" id="{61FE95D3-260A-4903-AC29-082D2102ACAD}"/>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142764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20142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b="1" dirty="0">
                <a:solidFill>
                  <a:srgbClr val="000000"/>
                </a:solidFill>
                <a:latin typeface="Garamond" panose="02020404030301010803" pitchFamily="18" charset="0"/>
              </a:rPr>
              <a:t>Per il futuro di Milano</a:t>
            </a:r>
          </a:p>
          <a:p>
            <a:pPr algn="just"/>
            <a:endParaRPr lang="it-IT" sz="800" dirty="0">
              <a:solidFill>
                <a:srgbClr val="000000"/>
              </a:solidFill>
              <a:latin typeface="Garamond" panose="02020404030301010803" pitchFamily="18" charset="0"/>
            </a:endParaRPr>
          </a:p>
          <a:p>
            <a:pPr algn="just"/>
            <a:r>
              <a:rPr lang="it-IT" sz="1400" dirty="0">
                <a:solidFill>
                  <a:srgbClr val="000000"/>
                </a:solidFill>
                <a:latin typeface="Garamond" panose="02020404030301010803" pitchFamily="18" charset="0"/>
              </a:rPr>
              <a:t>(dalla conversazione con il Rotary Club di Milano al Circolo della Stampa, 20 novembre 2001, ora pubblicato in GEP 190, 2001, pp. 1834-1841)</a:t>
            </a:r>
          </a:p>
          <a:p>
            <a:pPr algn="just"/>
            <a:endParaRPr lang="it-IT" sz="800" i="1" dirty="0" smtClean="0">
              <a:solidFill>
                <a:srgbClr val="000000"/>
              </a:solidFill>
              <a:latin typeface="Garamond" panose="02020404030301010803" pitchFamily="18" charset="0"/>
            </a:endParaRPr>
          </a:p>
          <a:p>
            <a:pPr algn="just"/>
            <a:r>
              <a:rPr lang="it-IT" i="1" dirty="0" smtClean="0">
                <a:solidFill>
                  <a:srgbClr val="000000"/>
                </a:solidFill>
                <a:latin typeface="Garamond" panose="02020404030301010803" pitchFamily="18" charset="0"/>
              </a:rPr>
              <a:t>Tre </a:t>
            </a:r>
            <a:r>
              <a:rPr lang="it-IT" i="1" dirty="0">
                <a:solidFill>
                  <a:srgbClr val="000000"/>
                </a:solidFill>
                <a:latin typeface="Garamond" panose="02020404030301010803" pitchFamily="18" charset="0"/>
              </a:rPr>
              <a:t>problemi da affrontare: l’integrazione delle persone provenienti da altri Paesi, un dialogo sincero e aperto con le altre culture e religioni, la lotta al terrorismo. Con un’attenzione particolare a non lasciare sussistere condizioni di ineguaglianza e di </a:t>
            </a:r>
            <a:r>
              <a:rPr lang="it-IT" i="1" dirty="0">
                <a:solidFill>
                  <a:schemeClr val="tx1"/>
                </a:solidFill>
                <a:latin typeface="Garamond" panose="02020404030301010803" pitchFamily="18" charset="0"/>
              </a:rPr>
              <a:t>degrado della dignità umana dove fame, miseria, guerre provocano dolore e morte. Non possiamo più accettare stili di vita che, mettendo in primo piano denaro, successo, potere a ogni costo, sono alla radice di ingiustizie di ogni tipo</a:t>
            </a:r>
            <a:r>
              <a:rPr lang="it-IT" i="1" dirty="0" smtClean="0">
                <a:solidFill>
                  <a:schemeClr val="tx1"/>
                </a:solidFill>
                <a:latin typeface="Garamond" panose="02020404030301010803" pitchFamily="18" charset="0"/>
              </a:rPr>
              <a:t>.</a:t>
            </a:r>
          </a:p>
          <a:p>
            <a:pPr algn="just"/>
            <a:endParaRPr lang="it-IT" sz="800" dirty="0">
              <a:latin typeface="Garamond" panose="02020404030301010803" pitchFamily="18" charset="0"/>
            </a:endParaRPr>
          </a:p>
          <a:p>
            <a:pPr algn="just"/>
            <a:r>
              <a:rPr lang="it-IT" dirty="0">
                <a:latin typeface="Garamond" panose="02020404030301010803" pitchFamily="18" charset="0"/>
              </a:rPr>
              <a:t>Anzitutto il problema dell’integrazione di non milanesi di culture molto diverse. L’integrazione di non milanesi è caratteristica di Milano; non sono infatti tantissimi quelli che hanno padre, nonno e bisnonno nati a Milano. In questo senso la nostra è una città che ha una grande funzione anche nell’ambito italiano. </a:t>
            </a:r>
            <a:endParaRPr lang="it-IT" dirty="0" smtClean="0">
              <a:latin typeface="Garamond" panose="02020404030301010803" pitchFamily="18" charset="0"/>
            </a:endParaRPr>
          </a:p>
          <a:p>
            <a:pPr algn="just"/>
            <a:r>
              <a:rPr lang="it-IT" dirty="0">
                <a:latin typeface="Garamond" panose="02020404030301010803" pitchFamily="18" charset="0"/>
              </a:rPr>
              <a:t>Intendo però riferirmi alla difficile integrazione di culture molto diverse, non affini. Oggi è assolutamente necessario e, per tanti motivi, inevitabile, affrontare questo problema senza nasconderci la faccia, senza limitarci a casi singoli, ma in maniera sistematica, nel rispetto delle leggi e con le necessarie gradualità.</a:t>
            </a:r>
          </a:p>
          <a:p>
            <a:pPr algn="just"/>
            <a:endParaRPr lang="it-IT" dirty="0">
              <a:latin typeface="Garamond" panose="02020404030301010803" pitchFamily="18" charset="0"/>
            </a:endParaRPr>
          </a:p>
        </p:txBody>
      </p:sp>
      <p:sp>
        <p:nvSpPr>
          <p:cNvPr id="6" name="Footer Placeholder 4">
            <a:extLst>
              <a:ext uri="{FF2B5EF4-FFF2-40B4-BE49-F238E27FC236}">
                <a16:creationId xmlns:a16="http://schemas.microsoft.com/office/drawing/2014/main" id="{32DC173F-8F56-4C61-8CAA-EDCA5F13E83A}"/>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289072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52431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È chiaro che è compito dei politici, degli amministratori; tuttavia tocca a ciascuno di noi dare il sostegno e il supporto civile e sociale perché avvenga l’integrazione. Un’integrazione non solo lavorativa, ma pure umana e familiare, in modo che gli immigrati si trovino a casa propria e non si chiudano in un ghetto, costituendo un potenziale pericolo. Occorre anche evitare che si entri in quella </a:t>
            </a:r>
            <a:r>
              <a:rPr lang="it-IT" dirty="0" err="1">
                <a:latin typeface="Garamond" panose="02020404030301010803" pitchFamily="18" charset="0"/>
              </a:rPr>
              <a:t>pluriculturalità</a:t>
            </a:r>
            <a:r>
              <a:rPr lang="it-IT" dirty="0">
                <a:latin typeface="Garamond" panose="02020404030301010803" pitchFamily="18" charset="0"/>
              </a:rPr>
              <a:t> che è un accumulo di culture diverse, contrastanti e concorrenti, anzi competitive e che si combattono. Si faccia invece, come nel passato, una sintesi vivibile e con dei riferimenti forti; dobbiamo tutti accettare la Dichiarazione dei diritti dell’uomo, delle Nazioni Unite, dobbiamo accettare le nostre leggi derivanti da questa visione della persona. Chi viene qui e vuole vivere qui deve osservare le nostre leggi. Si potranno prevedere intese particolari per quanto non contrasta le leggi – sarà anche generoso farlo – anche per le diverse confessioni religiose, ma nell’ambito dell’osservanza delle leggi che obbligano ogni cittadino. Credo sia questo il lavoro che ci attende nei prossimi cinquant’anni. Ciò comporterà certamente un dialogo più sincero e rispettoso con l’Islam. È inevitabile. Oggi tutti ne parliamo e sappiamo bene perché. Un dialogo non solo con la realtà islamica che abbiamo individuato come disponibile oppure con quella che ci viene incontro come fanatica, ma un dialogo con tutte le varie espressioni dell’Islam, adeguatamente distinte. </a:t>
            </a:r>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119499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22/03/2021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09767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endParaRPr lang="it-IT" sz="800" dirty="0" smtClean="0">
              <a:solidFill>
                <a:srgbClr val="4472C4"/>
              </a:solidFill>
              <a:latin typeface="Garamond" panose="02020404030301010803" pitchFamily="18" charset="0"/>
            </a:endParaRPr>
          </a:p>
          <a:p>
            <a:pPr algn="just"/>
            <a:r>
              <a:rPr lang="it-IT" dirty="0" smtClean="0">
                <a:solidFill>
                  <a:srgbClr val="4472C4"/>
                </a:solidFill>
                <a:latin typeface="Garamond" panose="02020404030301010803" pitchFamily="18" charset="0"/>
              </a:rPr>
              <a:t>In </a:t>
            </a:r>
            <a:r>
              <a:rPr lang="it-IT" dirty="0">
                <a:solidFill>
                  <a:srgbClr val="4472C4"/>
                </a:solidFill>
                <a:latin typeface="Garamond" panose="02020404030301010803" pitchFamily="18" charset="0"/>
              </a:rPr>
              <a:t>questi giorni alcuni articoli della stampa attaccano un po’ irrazionalmente ogni tentativo di dialogo come destinato a perdere, perché l’Islam ha percezioni e convinzioni più forti di noi. Ritengo sia soltanto un tentativo di farci paura. Certamente è in vantaggio, nel dialogo, chi parte da una ricchezza religiosa interiore profonda. Nel dialogo interreligioso vale la regola che ho ricordato tante volte con le parole paradossali del Vangelo: “A chi ha sarà dato, a chi non ha sarà tolto anche quel poco che ha” (Mt 13,12). A chi ha una convinzione seria, libera, aperta, dialogante del suo cristianesimo, il dialogo farà capire meglio l’altro, spiegherà meglio noi stessi all’altro, aiuterà a vivere più autenticamente ciò che magari stiamo vivendo male.</a:t>
            </a:r>
          </a:p>
          <a:p>
            <a:pPr algn="just"/>
            <a:r>
              <a:rPr lang="it-IT" dirty="0">
                <a:latin typeface="Garamond" panose="02020404030301010803" pitchFamily="18" charset="0"/>
              </a:rPr>
              <a:t>C’è un terzo problema da affrontare per il futuro di Milano. È importante riflettere seriamente sui drammatici eventi in atto a partire dall’11 settembre 2001, in particolare su come tali eventi ci stimolino a un cambio di stile di vita e di scala di valori. Non c’è dubbio che l’11 settembre ha impresso una svolta alla storia contemporanea, forse in maniera determinante e certamente in maniera decisiva. Siamo entrati in una crisi ben più sofferta e ampia di quelle vissute dall’ultima guerra in poi. Cuba, la crisi del petrolio, il Kuwait non sono paragonabili alla crisi attuale, che ha colpito in modo terribile il popolo americano e di conseguenza tutta la civiltà occidentale. Sono fatti che ci mettono alla prova. </a:t>
            </a:r>
          </a:p>
          <a:p>
            <a:pPr algn="just">
              <a:lnSpc>
                <a:spcPct val="107000"/>
              </a:lnSpc>
              <a:spcAft>
                <a:spcPts val="6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6 </a:t>
            </a:r>
            <a:r>
              <a:rPr lang="it-IT" b="1" dirty="0"/>
              <a:t>«Cittadini in città»</a:t>
            </a:r>
          </a:p>
        </p:txBody>
      </p:sp>
    </p:spTree>
    <p:extLst>
      <p:ext uri="{BB962C8B-B14F-4D97-AF65-F5344CB8AC3E}">
        <p14:creationId xmlns:p14="http://schemas.microsoft.com/office/powerpoint/2010/main" val="220364962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113BFC-66CE-4CD7-A36C-32BB389EA2A7}">
  <ds:schemaRefs>
    <ds:schemaRef ds:uri="http://purl.org/dc/terms/"/>
    <ds:schemaRef ds:uri="43f2dd92-7763-4bff-8f1b-6d6609a9b2be"/>
    <ds:schemaRef ds:uri="http://purl.org/dc/dcmitype/"/>
    <ds:schemaRef ds:uri="a7199cc5-02f3-45e2-a878-f43d72996dca"/>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5D53B7-CFB7-49A3-8D2C-1FB75585C0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92</TotalTime>
  <Words>3057</Words>
  <Application>Microsoft Office PowerPoint</Application>
  <PresentationFormat>A4 (21x29,7 cm)</PresentationFormat>
  <Paragraphs>141</Paragraphs>
  <Slides>15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15</vt:i4>
      </vt:variant>
    </vt:vector>
  </HeadingPairs>
  <TitlesOfParts>
    <vt:vector size="20" baseType="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Maria Grazia Tanara</cp:lastModifiedBy>
  <cp:revision>20</cp:revision>
  <dcterms:created xsi:type="dcterms:W3CDTF">2021-02-15T14:09:09Z</dcterms:created>
  <dcterms:modified xsi:type="dcterms:W3CDTF">2021-03-22T08:29:59Z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