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21"/>
  </p:notesMasterIdLst>
  <p:sldIdLst>
    <p:sldId id="256" r:id="rId5"/>
    <p:sldId id="257" r:id="rId6"/>
    <p:sldId id="275" r:id="rId7"/>
    <p:sldId id="279" r:id="rId8"/>
    <p:sldId id="278" r:id="rId9"/>
    <p:sldId id="281" r:id="rId10"/>
    <p:sldId id="284" r:id="rId11"/>
    <p:sldId id="285" r:id="rId12"/>
    <p:sldId id="296" r:id="rId13"/>
    <p:sldId id="299" r:id="rId14"/>
    <p:sldId id="297" r:id="rId15"/>
    <p:sldId id="300" r:id="rId16"/>
    <p:sldId id="301" r:id="rId17"/>
    <p:sldId id="287" r:id="rId18"/>
    <p:sldId id="298" r:id="rId19"/>
    <p:sldId id="268" r:id="rId20"/>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13" userDrawn="1">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342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77"/>
  </p:normalViewPr>
  <p:slideViewPr>
    <p:cSldViewPr snapToGrid="0" snapToObjects="1">
      <p:cViewPr varScale="1">
        <p:scale>
          <a:sx n="85" d="100"/>
          <a:sy n="85" d="100"/>
        </p:scale>
        <p:origin x="786" y="78"/>
      </p:cViewPr>
      <p:guideLst>
        <p:guide orient="horz" pos="913"/>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dirty="0"/>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42ADE8-22E0-4C8A-8793-0DEC51AB1CB2}" type="datetimeFigureOut">
              <a:rPr lang="it-IT" smtClean="0"/>
              <a:t>06/04/2021</a:t>
            </a:fld>
            <a:endParaRPr lang="it-IT" dirty="0"/>
          </a:p>
        </p:txBody>
      </p:sp>
      <p:sp>
        <p:nvSpPr>
          <p:cNvPr id="4" name="Segnaposto immagine diapositiva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it-IT" dirty="0"/>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dirty="0"/>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DAD629-2F34-4D65-B9C1-7B1D033FFA7B}" type="slidenum">
              <a:rPr lang="it-IT" smtClean="0"/>
              <a:t>‹N›</a:t>
            </a:fld>
            <a:endParaRPr lang="it-IT" dirty="0"/>
          </a:p>
        </p:txBody>
      </p:sp>
    </p:spTree>
    <p:extLst>
      <p:ext uri="{BB962C8B-B14F-4D97-AF65-F5344CB8AC3E}">
        <p14:creationId xmlns:p14="http://schemas.microsoft.com/office/powerpoint/2010/main" val="1812786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pertina">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7289B12F-3E49-374E-A3BF-257B8D6F9648}"/>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930078" cy="6858000"/>
          </a:xfrm>
          <a:prstGeom prst="rect">
            <a:avLst/>
          </a:prstGeom>
        </p:spPr>
      </p:pic>
    </p:spTree>
    <p:extLst>
      <p:ext uri="{BB962C8B-B14F-4D97-AF65-F5344CB8AC3E}">
        <p14:creationId xmlns:p14="http://schemas.microsoft.com/office/powerpoint/2010/main" val="1500291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sto">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atin typeface="Garamond" panose="02020404030301010803" pitchFamily="18" charset="0"/>
              </a:defRPr>
            </a:lvl1pPr>
          </a:lstStyle>
          <a:p>
            <a:fld id="{CD66DEE4-F176-40A7-A87A-54AB7DB44C17}" type="datetime1">
              <a:rPr lang="it-IT" smtClean="0"/>
              <a:t>06/04/2021</a:t>
            </a:fld>
            <a:endParaRPr lang="it-IT" dirty="0">
              <a:latin typeface="Garamond" panose="02020404030301010803" pitchFamily="18" charset="0"/>
            </a:endParaRPr>
          </a:p>
        </p:txBody>
      </p:sp>
      <p:sp>
        <p:nvSpPr>
          <p:cNvPr id="5" name="Footer Placeholder 4"/>
          <p:cNvSpPr>
            <a:spLocks noGrp="1"/>
          </p:cNvSpPr>
          <p:nvPr>
            <p:ph type="ftr" sz="quarter" idx="11"/>
          </p:nvPr>
        </p:nvSpPr>
        <p:spPr/>
        <p:txBody>
          <a:bodyPr/>
          <a:lstStyle>
            <a:lvl1pPr>
              <a:defRPr>
                <a:latin typeface="Garamond" panose="02020404030301010803" pitchFamily="18" charset="0"/>
              </a:defRPr>
            </a:lvl1pPr>
          </a:lstStyle>
          <a:p>
            <a:r>
              <a:rPr lang="it-IT" dirty="0"/>
              <a:t>Percorso didattico: </a:t>
            </a:r>
            <a:r>
              <a:rPr lang="it-IT" b="1" dirty="0"/>
              <a:t>CITTADINANZA</a:t>
            </a:r>
          </a:p>
        </p:txBody>
      </p:sp>
      <p:sp>
        <p:nvSpPr>
          <p:cNvPr id="6" name="Slide Number Placeholder 5"/>
          <p:cNvSpPr>
            <a:spLocks noGrp="1"/>
          </p:cNvSpPr>
          <p:nvPr>
            <p:ph type="sldNum" sz="quarter" idx="12"/>
          </p:nvPr>
        </p:nvSpPr>
        <p:spPr/>
        <p:txBody>
          <a:bodyPr/>
          <a:lstStyle>
            <a:lvl1pPr>
              <a:defRPr>
                <a:latin typeface="Garamond" panose="02020404030301010803" pitchFamily="18" charset="0"/>
              </a:defRPr>
            </a:lvl1pPr>
          </a:lstStyle>
          <a:p>
            <a:fld id="{C3E68A9F-E484-7D4B-81E9-17085C8B9CE5}" type="slidenum">
              <a:rPr lang="it-IT" smtClean="0"/>
              <a:pPr/>
              <a:t>‹N›</a:t>
            </a:fld>
            <a:endParaRPr lang="it-IT" dirty="0">
              <a:latin typeface="Garamond" panose="02020404030301010803" pitchFamily="18" charset="0"/>
            </a:endParaRPr>
          </a:p>
        </p:txBody>
      </p:sp>
      <p:cxnSp>
        <p:nvCxnSpPr>
          <p:cNvPr id="8" name="Connettore 1 7">
            <a:extLst>
              <a:ext uri="{FF2B5EF4-FFF2-40B4-BE49-F238E27FC236}">
                <a16:creationId xmlns:a16="http://schemas.microsoft.com/office/drawing/2014/main" id="{22F75D50-936F-8E48-BDC0-00A16D42FC71}"/>
              </a:ext>
            </a:extLst>
          </p:cNvPr>
          <p:cNvCxnSpPr/>
          <p:nvPr userDrawn="1"/>
        </p:nvCxnSpPr>
        <p:spPr>
          <a:xfrm>
            <a:off x="681038" y="6221505"/>
            <a:ext cx="8543925" cy="0"/>
          </a:xfrm>
          <a:prstGeom prst="line">
            <a:avLst/>
          </a:prstGeom>
        </p:spPr>
        <p:style>
          <a:lnRef idx="1">
            <a:schemeClr val="accent1"/>
          </a:lnRef>
          <a:fillRef idx="0">
            <a:schemeClr val="accent1"/>
          </a:fillRef>
          <a:effectRef idx="0">
            <a:schemeClr val="accent1"/>
          </a:effectRef>
          <a:fontRef idx="minor">
            <a:schemeClr val="tx1"/>
          </a:fontRef>
        </p:style>
      </p:cxnSp>
      <p:pic>
        <p:nvPicPr>
          <p:cNvPr id="9" name="Immagine 8">
            <a:extLst>
              <a:ext uri="{FF2B5EF4-FFF2-40B4-BE49-F238E27FC236}">
                <a16:creationId xmlns:a16="http://schemas.microsoft.com/office/drawing/2014/main" id="{AE931C35-D28E-7846-84E1-64DF764AC03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858105" y="302999"/>
            <a:ext cx="2189789" cy="973354"/>
          </a:xfrm>
          <a:prstGeom prst="rect">
            <a:avLst/>
          </a:prstGeom>
        </p:spPr>
      </p:pic>
    </p:spTree>
    <p:extLst>
      <p:ext uri="{BB962C8B-B14F-4D97-AF65-F5344CB8AC3E}">
        <p14:creationId xmlns:p14="http://schemas.microsoft.com/office/powerpoint/2010/main" val="1480925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pertura interna">
    <p:spTree>
      <p:nvGrpSpPr>
        <p:cNvPr id="1" name=""/>
        <p:cNvGrpSpPr/>
        <p:nvPr/>
      </p:nvGrpSpPr>
      <p:grpSpPr>
        <a:xfrm>
          <a:off x="0" y="0"/>
          <a:ext cx="0" cy="0"/>
          <a:chOff x="0" y="0"/>
          <a:chExt cx="0" cy="0"/>
        </a:xfrm>
      </p:grpSpPr>
      <p:pic>
        <p:nvPicPr>
          <p:cNvPr id="7" name="Immagine 6" descr="Immagine che contiene testo&#10;&#10;Descrizione generata automaticamente">
            <a:extLst>
              <a:ext uri="{FF2B5EF4-FFF2-40B4-BE49-F238E27FC236}">
                <a16:creationId xmlns:a16="http://schemas.microsoft.com/office/drawing/2014/main" id="{3B305E9B-7C93-B740-937B-A2E3BC436C74}"/>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906000" cy="6858000"/>
          </a:xfrm>
          <a:prstGeom prst="rect">
            <a:avLst/>
          </a:prstGeom>
        </p:spPr>
      </p:pic>
      <p:sp>
        <p:nvSpPr>
          <p:cNvPr id="4" name="Date Placeholder 3"/>
          <p:cNvSpPr>
            <a:spLocks noGrp="1"/>
          </p:cNvSpPr>
          <p:nvPr>
            <p:ph type="dt" sz="half" idx="10"/>
          </p:nvPr>
        </p:nvSpPr>
        <p:spPr/>
        <p:txBody>
          <a:bodyPr/>
          <a:lstStyle>
            <a:lvl1pPr>
              <a:defRPr>
                <a:solidFill>
                  <a:schemeClr val="bg1"/>
                </a:solidFill>
                <a:latin typeface="Garamond" panose="02020404030301010803" pitchFamily="18" charset="0"/>
              </a:defRPr>
            </a:lvl1pPr>
          </a:lstStyle>
          <a:p>
            <a:fld id="{1E5F8242-0BAD-4486-8B3E-8DAF5998033A}" type="datetime1">
              <a:rPr lang="it-IT" smtClean="0"/>
              <a:t>06/04/2021</a:t>
            </a:fld>
            <a:endParaRPr lang="it-IT" dirty="0"/>
          </a:p>
        </p:txBody>
      </p:sp>
      <p:sp>
        <p:nvSpPr>
          <p:cNvPr id="5" name="Footer Placeholder 4"/>
          <p:cNvSpPr>
            <a:spLocks noGrp="1"/>
          </p:cNvSpPr>
          <p:nvPr>
            <p:ph type="ftr" sz="quarter" idx="11"/>
          </p:nvPr>
        </p:nvSpPr>
        <p:spPr/>
        <p:txBody>
          <a:bodyPr/>
          <a:lstStyle>
            <a:lvl1pPr>
              <a:defRPr>
                <a:solidFill>
                  <a:schemeClr val="bg1"/>
                </a:solidFill>
                <a:latin typeface="Garamond" panose="02020404030301010803" pitchFamily="18" charset="0"/>
              </a:defRPr>
            </a:lvl1pPr>
          </a:lstStyle>
          <a:p>
            <a:r>
              <a:rPr lang="it-IT" dirty="0"/>
              <a:t>Percorso didattico: </a:t>
            </a:r>
            <a:r>
              <a:rPr lang="it-IT" b="1" dirty="0"/>
              <a:t>CITTADINANZA</a:t>
            </a:r>
          </a:p>
        </p:txBody>
      </p:sp>
      <p:sp>
        <p:nvSpPr>
          <p:cNvPr id="6" name="Slide Number Placeholder 5"/>
          <p:cNvSpPr>
            <a:spLocks noGrp="1"/>
          </p:cNvSpPr>
          <p:nvPr>
            <p:ph type="sldNum" sz="quarter" idx="12"/>
          </p:nvPr>
        </p:nvSpPr>
        <p:spPr/>
        <p:txBody>
          <a:bodyPr/>
          <a:lstStyle>
            <a:lvl1pPr>
              <a:defRPr>
                <a:solidFill>
                  <a:schemeClr val="bg1"/>
                </a:solidFill>
                <a:latin typeface="Garamond" panose="02020404030301010803" pitchFamily="18" charset="0"/>
              </a:defRPr>
            </a:lvl1pPr>
          </a:lstStyle>
          <a:p>
            <a:fld id="{C3E68A9F-E484-7D4B-81E9-17085C8B9CE5}" type="slidenum">
              <a:rPr lang="it-IT" smtClean="0"/>
              <a:pPr/>
              <a:t>‹N›</a:t>
            </a:fld>
            <a:endParaRPr lang="it-IT" dirty="0"/>
          </a:p>
        </p:txBody>
      </p:sp>
      <p:pic>
        <p:nvPicPr>
          <p:cNvPr id="10" name="Immagine 9" descr="Immagine che contiene testo&#10;&#10;Descrizione generata automaticamente">
            <a:extLst>
              <a:ext uri="{FF2B5EF4-FFF2-40B4-BE49-F238E27FC236}">
                <a16:creationId xmlns:a16="http://schemas.microsoft.com/office/drawing/2014/main" id="{64F83902-2AD1-314E-9DC7-F2BEB714FD85}"/>
              </a:ext>
            </a:extLst>
          </p:cNvPr>
          <p:cNvPicPr>
            <a:picLocks noChangeAspect="1"/>
          </p:cNvPicPr>
          <p:nvPr userDrawn="1"/>
        </p:nvPicPr>
        <p:blipFill>
          <a:blip r:embed="rId3" cstate="screen">
            <a:alphaModFix amt="35000"/>
            <a:extLst>
              <a:ext uri="{28A0092B-C50C-407E-A947-70E740481C1C}">
                <a14:useLocalDpi xmlns:a14="http://schemas.microsoft.com/office/drawing/2010/main"/>
              </a:ext>
            </a:extLst>
          </a:blip>
          <a:stretch>
            <a:fillRect/>
          </a:stretch>
        </p:blipFill>
        <p:spPr>
          <a:xfrm>
            <a:off x="0" y="4273733"/>
            <a:ext cx="9906000" cy="2265181"/>
          </a:xfrm>
          <a:prstGeom prst="rect">
            <a:avLst/>
          </a:prstGeom>
        </p:spPr>
      </p:pic>
    </p:spTree>
    <p:extLst>
      <p:ext uri="{BB962C8B-B14F-4D97-AF65-F5344CB8AC3E}">
        <p14:creationId xmlns:p14="http://schemas.microsoft.com/office/powerpoint/2010/main" val="1766091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pertina">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7289B12F-3E49-374E-A3BF-257B8D6F9648}"/>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930078" cy="6858000"/>
          </a:xfrm>
          <a:prstGeom prst="rect">
            <a:avLst/>
          </a:prstGeom>
        </p:spPr>
      </p:pic>
      <p:pic>
        <p:nvPicPr>
          <p:cNvPr id="4" name="Immagine 3" descr="Immagine che contiene testo&#10;&#10;Descrizione generata automaticamente">
            <a:extLst>
              <a:ext uri="{FF2B5EF4-FFF2-40B4-BE49-F238E27FC236}">
                <a16:creationId xmlns:a16="http://schemas.microsoft.com/office/drawing/2014/main" id="{F7EE5FE2-F0C6-3E45-99F0-8E3096473B47}"/>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0" y="4592819"/>
            <a:ext cx="9906000" cy="2265181"/>
          </a:xfrm>
          <a:prstGeom prst="rect">
            <a:avLst/>
          </a:prstGeom>
        </p:spPr>
      </p:pic>
    </p:spTree>
    <p:extLst>
      <p:ext uri="{BB962C8B-B14F-4D97-AF65-F5344CB8AC3E}">
        <p14:creationId xmlns:p14="http://schemas.microsoft.com/office/powerpoint/2010/main" val="24746796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4F8DB-D4B4-4FAE-A352-31D35B165624}" type="datetime1">
              <a:rPr lang="it-IT" smtClean="0"/>
              <a:t>06/04/2021</a:t>
            </a:fld>
            <a:endParaRPr lang="it-IT"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dirty="0"/>
              <a:t>Percorso didattico: CITTADINANZA</a:t>
            </a: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E68A9F-E484-7D4B-81E9-17085C8B9CE5}" type="slidenum">
              <a:rPr lang="it-IT" smtClean="0"/>
              <a:t>‹N›</a:t>
            </a:fld>
            <a:endParaRPr lang="it-IT" dirty="0"/>
          </a:p>
        </p:txBody>
      </p:sp>
    </p:spTree>
    <p:extLst>
      <p:ext uri="{BB962C8B-B14F-4D97-AF65-F5344CB8AC3E}">
        <p14:creationId xmlns:p14="http://schemas.microsoft.com/office/powerpoint/2010/main" val="2623773812"/>
      </p:ext>
    </p:extLst>
  </p:cSld>
  <p:clrMap bg1="lt1" tx1="dk1" bg2="lt2" tx2="dk2" accent1="accent1" accent2="accent2" accent3="accent3" accent4="accent4" accent5="accent5" accent6="accent6" hlink="hlink" folHlink="folHlink"/>
  <p:sldLayoutIdLst>
    <p:sldLayoutId id="2147483661" r:id="rId1"/>
    <p:sldLayoutId id="2147483671" r:id="rId2"/>
    <p:sldLayoutId id="2147483672" r:id="rId3"/>
    <p:sldLayoutId id="2147483673" r:id="rId4"/>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archivio.fondazionecarlomariamartini.it/fcmm-web/storico/detail/IT-FCMM-ST0003-001232/suggestioni-l-europa-oggi-alla-luce-opera-sant-ambrogio.html" TargetMode="External"/><Relationship Id="rId7" Type="http://schemas.openxmlformats.org/officeDocument/2006/relationships/hyperlink" Target="https://www.aggiornamentisociali.it/articoli/elezioni-europee-il-futuro-in-un-voto/" TargetMode="External"/><Relationship Id="rId2" Type="http://schemas.openxmlformats.org/officeDocument/2006/relationships/hyperlink" Target="http://archivio.fondazionecarlomariamartini.it/fcmm-web/storico/detail/IT-FCMM-ST0003-001976/quale-dimensione-socio-culturale-nuova-europa.html" TargetMode="External"/><Relationship Id="rId1" Type="http://schemas.openxmlformats.org/officeDocument/2006/relationships/slideLayout" Target="../slideLayouts/slideLayout2.xml"/><Relationship Id="rId6" Type="http://schemas.openxmlformats.org/officeDocument/2006/relationships/hyperlink" Target="https://www.aggiornamentisociali.it/articoli/l-europa-dei-ventenni-tre-sguardi-giovani-sul-vecchio-continente/" TargetMode="External"/><Relationship Id="rId5" Type="http://schemas.openxmlformats.org/officeDocument/2006/relationships/hyperlink" Target="https://fondazionecarlomariamartini.it/project/per-uneuropa-unita/" TargetMode="External"/><Relationship Id="rId4" Type="http://schemas.openxmlformats.org/officeDocument/2006/relationships/hyperlink" Target="http://archivio.fondazionecarlomariamartini.it/fcmm-web/audio/detail/IT-FCMM-AV0002-000289/saremo-capaci-rinunciare-vincere.html"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caritas.it/caritasitaliana/allegati/9257/Emergenza%20Migranti%20Rotta%20Balcanica%20Contesto%20e%20Interventi_Caritas%20Italiana.pdf" TargetMode="External"/><Relationship Id="rId2" Type="http://schemas.openxmlformats.org/officeDocument/2006/relationships/hyperlink" Target="mailto:edu@fondazionecarlomariamartini.it"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hyperlink" Target="mailto:edu@fondazionecarlomariamartini.i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europarl.europa.eu/italy/it/scoprire-l-europa/i-vostri-deputati" TargetMode="External"/><Relationship Id="rId2" Type="http://schemas.openxmlformats.org/officeDocument/2006/relationships/hyperlink" Target="https://www.europarl.europa.eu/italy/it/per-i-giovani"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850127D2-187C-8E42-908E-8A80767F3C9E}"/>
              </a:ext>
            </a:extLst>
          </p:cNvPr>
          <p:cNvSpPr txBox="1"/>
          <p:nvPr/>
        </p:nvSpPr>
        <p:spPr>
          <a:xfrm>
            <a:off x="0" y="4371975"/>
            <a:ext cx="9905999" cy="1692771"/>
          </a:xfrm>
          <a:prstGeom prst="rect">
            <a:avLst/>
          </a:prstGeom>
          <a:noFill/>
        </p:spPr>
        <p:txBody>
          <a:bodyPr wrap="square" rtlCol="0">
            <a:spAutoFit/>
          </a:bodyPr>
          <a:lstStyle/>
          <a:p>
            <a:pPr algn="ctr"/>
            <a:r>
              <a:rPr lang="it-IT" sz="2800" b="1" dirty="0">
                <a:solidFill>
                  <a:schemeClr val="bg1"/>
                </a:solidFill>
                <a:effectLst>
                  <a:outerShdw blurRad="38100" dist="38100" dir="2700000" algn="tl">
                    <a:srgbClr val="000000">
                      <a:alpha val="43137"/>
                    </a:srgbClr>
                  </a:outerShdw>
                </a:effectLst>
                <a:latin typeface="Garamond" panose="02020404030301010803" pitchFamily="18" charset="0"/>
              </a:rPr>
              <a:t>CITTADINANZA – </a:t>
            </a:r>
            <a:r>
              <a:rPr lang="it-IT" sz="2800" b="1" cap="all" dirty="0">
                <a:solidFill>
                  <a:schemeClr val="bg1"/>
                </a:solidFill>
                <a:effectLst>
                  <a:outerShdw blurRad="38100" dist="38100" dir="2700000" algn="tl">
                    <a:srgbClr val="000000">
                      <a:alpha val="43137"/>
                    </a:srgbClr>
                  </a:outerShdw>
                </a:effectLst>
                <a:latin typeface="Garamond" panose="02020404030301010803" pitchFamily="18" charset="0"/>
              </a:rPr>
              <a:t>unità</a:t>
            </a:r>
            <a:r>
              <a:rPr lang="it-IT" sz="2800" b="1" dirty="0">
                <a:solidFill>
                  <a:schemeClr val="bg1"/>
                </a:solidFill>
                <a:effectLst>
                  <a:outerShdw blurRad="38100" dist="38100" dir="2700000" algn="tl">
                    <a:srgbClr val="000000">
                      <a:alpha val="43137"/>
                    </a:srgbClr>
                  </a:outerShdw>
                </a:effectLst>
                <a:latin typeface="Garamond" panose="02020404030301010803" pitchFamily="18" charset="0"/>
              </a:rPr>
              <a:t> 8</a:t>
            </a:r>
            <a:r>
              <a:rPr lang="it-IT" sz="2800" dirty="0">
                <a:solidFill>
                  <a:schemeClr val="bg1"/>
                </a:solidFill>
                <a:effectLst>
                  <a:outerShdw blurRad="38100" dist="38100" dir="2700000" algn="tl">
                    <a:srgbClr val="000000">
                      <a:alpha val="43137"/>
                    </a:srgbClr>
                  </a:outerShdw>
                </a:effectLst>
                <a:latin typeface="Garamond" panose="02020404030301010803" pitchFamily="18" charset="0"/>
              </a:rPr>
              <a:t> </a:t>
            </a:r>
          </a:p>
          <a:p>
            <a:pPr algn="ctr"/>
            <a:r>
              <a:rPr lang="it-IT" sz="4000" b="1" dirty="0">
                <a:solidFill>
                  <a:schemeClr val="bg1"/>
                </a:solidFill>
                <a:effectLst>
                  <a:outerShdw blurRad="38100" dist="38100" dir="2700000" algn="tl">
                    <a:srgbClr val="000000">
                      <a:alpha val="43137"/>
                    </a:srgbClr>
                  </a:outerShdw>
                </a:effectLst>
                <a:latin typeface="Garamond" panose="02020404030301010803" pitchFamily="18" charset="0"/>
              </a:rPr>
              <a:t>Cittadini in UE</a:t>
            </a:r>
            <a:endParaRPr lang="it-IT" i="1" dirty="0">
              <a:solidFill>
                <a:schemeClr val="bg1"/>
              </a:solidFill>
              <a:effectLst>
                <a:outerShdw blurRad="38100" dist="38100" dir="2700000" algn="tl">
                  <a:srgbClr val="000000">
                    <a:alpha val="43137"/>
                  </a:srgbClr>
                </a:outerShdw>
              </a:effectLst>
              <a:latin typeface="Garamond" panose="02020404030301010803" pitchFamily="18" charset="0"/>
            </a:endParaRPr>
          </a:p>
          <a:p>
            <a:pPr algn="ctr"/>
            <a:endParaRPr lang="it-IT" i="1" dirty="0">
              <a:solidFill>
                <a:schemeClr val="bg1"/>
              </a:solidFill>
              <a:effectLst>
                <a:outerShdw blurRad="38100" dist="38100" dir="2700000" algn="tl">
                  <a:srgbClr val="000000">
                    <a:alpha val="43137"/>
                  </a:srgbClr>
                </a:outerShdw>
              </a:effectLst>
              <a:latin typeface="Garamond" panose="02020404030301010803" pitchFamily="18" charset="0"/>
            </a:endParaRPr>
          </a:p>
          <a:p>
            <a:pPr algn="ctr"/>
            <a:r>
              <a:rPr lang="it-IT" i="1" dirty="0">
                <a:solidFill>
                  <a:schemeClr val="bg1"/>
                </a:solidFill>
                <a:effectLst>
                  <a:outerShdw blurRad="38100" dist="38100" dir="2700000" algn="tl">
                    <a:srgbClr val="000000">
                      <a:alpha val="43137"/>
                    </a:srgbClr>
                  </a:outerShdw>
                </a:effectLst>
                <a:latin typeface="Garamond" panose="02020404030301010803" pitchFamily="18" charset="0"/>
              </a:rPr>
              <a:t>a cura di Federico Defendenti e Agostino Frigerio</a:t>
            </a:r>
          </a:p>
        </p:txBody>
      </p:sp>
    </p:spTree>
    <p:extLst>
      <p:ext uri="{BB962C8B-B14F-4D97-AF65-F5344CB8AC3E}">
        <p14:creationId xmlns:p14="http://schemas.microsoft.com/office/powerpoint/2010/main" val="4212624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06/04/2021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10</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22673"/>
            <a:ext cx="8543926" cy="5121210"/>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lnSpc>
                <a:spcPct val="107000"/>
              </a:lnSpc>
            </a:pPr>
            <a:r>
              <a:rPr lang="it-IT" dirty="0" smtClean="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 La </a:t>
            </a: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seconda sfida riguarda la possibilità di integrare le diversità culturali e religiose presenti in Europa. Ne nasce l’impegno a realizzare una «convivialità delle culture», in modo tale da trasformare ogni rinascente tentazione di contrapporre tra loro culture e civiltà. </a:t>
            </a:r>
            <a:endParaRPr lang="it-IT" dirty="0" smtClean="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endParaRPr>
          </a:p>
          <a:p>
            <a:pPr algn="just">
              <a:lnSpc>
                <a:spcPct val="107000"/>
              </a:lnSpc>
            </a:pPr>
            <a:r>
              <a:rPr lang="it-IT" dirty="0" smtClean="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Perché </a:t>
            </a: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ciò si possa verificare, occorre ricordare che ogni cultura è un processo ed è soggetta a cambiamenti continui: ogni cultura del presente è esposta a continue variazioni e a continui scambi. Per questi scambi è presupposto necessario il rispetto comune verso i valori umani espressi nelle nostre Costituzioni e nella grande proclamazione dei diritti e dei doveri della persona umana.</a:t>
            </a:r>
          </a:p>
          <a:p>
            <a:pPr algn="just">
              <a:lnSpc>
                <a:spcPct val="107000"/>
              </a:lnSpc>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Non è dunque il confronto tra culture diverse che dobbiamo temere; piuttosto dobbiamo temere la mancanza di una forte identità da parte nostra e/o la rinuncia a uno scambio reale e simpatetico di punti di vista e di valori. Inoltre il confronto dovrà farsi non tanto tra le religioni o culture, bensì tra persone presumibilmente in ricerca di un modo di vita autentico e di un vero e sincero dialogo.</a:t>
            </a:r>
          </a:p>
          <a:p>
            <a:pPr algn="just">
              <a:lnSpc>
                <a:spcPct val="107000"/>
              </a:lnSpc>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 Un’altra sfida consiste nel far maturare un’autentica cultura della solidarietà. È condizione urgente e indispensabile per fare dell’Europa un continente veramente solidale e dare luogo a una globalizzazione a servizio dell’uomo, nella solidarietà e senza marginalizzazioni.</a:t>
            </a:r>
            <a:endParaRPr lang="it-IT" dirty="0" smtClean="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endParaRPr>
          </a:p>
          <a:p>
            <a:pPr algn="just">
              <a:lnSpc>
                <a:spcPct val="107000"/>
              </a:lnSpc>
              <a:spcAft>
                <a:spcPts val="600"/>
              </a:spcAft>
            </a:pPr>
            <a:endPar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6" name="Footer Placeholder 4">
            <a:extLst>
              <a:ext uri="{FF2B5EF4-FFF2-40B4-BE49-F238E27FC236}">
                <a16:creationId xmlns:a16="http://schemas.microsoft.com/office/drawing/2014/main" id="{941198D9-568F-4A60-980F-09B513ED3C8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8 </a:t>
            </a:r>
            <a:r>
              <a:rPr lang="it-IT" b="1" dirty="0"/>
              <a:t>«Cittadini in UE»</a:t>
            </a:r>
          </a:p>
        </p:txBody>
      </p:sp>
    </p:spTree>
    <p:extLst>
      <p:ext uri="{BB962C8B-B14F-4D97-AF65-F5344CB8AC3E}">
        <p14:creationId xmlns:p14="http://schemas.microsoft.com/office/powerpoint/2010/main" val="42048354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06/04/2021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11</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22673"/>
            <a:ext cx="8543926" cy="4528484"/>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lnSpc>
                <a:spcPct val="107000"/>
              </a:lnSpc>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Infine, penso che vada attuata riconoscendo anche il vincolo o il debito che ci lega a tutto il patrimonio ambientale, economico, culturale, sociale lasciatoci in dono dalle generazioni che ci hanno preceduto nella storia europea. Questo esige, in nome della solidarietà, che ci si assuma la responsabilità di consegnarlo migliorato alle generazioni future.</a:t>
            </a:r>
          </a:p>
          <a:p>
            <a:pPr algn="just">
              <a:lnSpc>
                <a:spcPct val="107000"/>
              </a:lnSpc>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 Tra le sfide che l’Europa deve affrontare, un posto particolare va riconosciuto alla necessità di ritornare, con fedeltà creativa, a quelle radici cristiane che hanno positivamente segnato la storia europea: senza cadere in alcun tipo di concezione nostalgica o integrista, occorre dare consistenza e vitalità a quei valori (ultimamente riconducibili ai diritti della persona umana e in gran parte ispirati dalla tradizione giudeo-cristiana) che costituiscono il patrimonio più prezioso dell’umanesimo europeo. Si tratta, più puntualmente, di mostrare che edificare la nuova Europa fondandola sui valori che l’hanno modellata lungo tutta la sua storia e che affondano le loro radici nella tradizione cristiana è vantaggioso per tutti, a qualsiasi fede si appartenga</a:t>
            </a:r>
          </a:p>
          <a:p>
            <a:pPr algn="just">
              <a:lnSpc>
                <a:spcPct val="107000"/>
              </a:lnSpc>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 Da tutto quanto abbiamo detto fin qui risulta evidente che è determinante e urgente dare vita a una profonda ricostruzione culturale.</a:t>
            </a:r>
          </a:p>
        </p:txBody>
      </p:sp>
      <p:sp>
        <p:nvSpPr>
          <p:cNvPr id="6" name="Footer Placeholder 4">
            <a:extLst>
              <a:ext uri="{FF2B5EF4-FFF2-40B4-BE49-F238E27FC236}">
                <a16:creationId xmlns:a16="http://schemas.microsoft.com/office/drawing/2014/main" id="{941198D9-568F-4A60-980F-09B513ED3C8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8 </a:t>
            </a:r>
            <a:r>
              <a:rPr lang="it-IT" b="1" dirty="0"/>
              <a:t>«Cittadini in UE»</a:t>
            </a:r>
          </a:p>
        </p:txBody>
      </p:sp>
    </p:spTree>
    <p:extLst>
      <p:ext uri="{BB962C8B-B14F-4D97-AF65-F5344CB8AC3E}">
        <p14:creationId xmlns:p14="http://schemas.microsoft.com/office/powerpoint/2010/main" val="40893794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06/04/2021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12</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7" y="1395958"/>
            <a:ext cx="8543926" cy="4998804"/>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lnSpc>
                <a:spcPct val="107000"/>
              </a:lnSpc>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Come ho avuto modo di dire anche in altre occasioni, “La nuova casa comune europea o nascerà sulla base di una nuova cultura e non nascerà. Non c’è dubbio che anche l’unione monetaria ha una sua importanza e un suo significato. Ma essa non basta.” </a:t>
            </a:r>
            <a:r>
              <a:rPr lang="it-IT" sz="1400" dirty="0">
                <a:solidFill>
                  <a:schemeClr val="tx1"/>
                </a:solidFill>
                <a:latin typeface="Garamond" panose="02020404030301010803" pitchFamily="18" charset="0"/>
                <a:ea typeface="Calibri" panose="020F0502020204030204" pitchFamily="34" charset="0"/>
                <a:cs typeface="Times New Roman" panose="02020603050405020304" pitchFamily="18" charset="0"/>
              </a:rPr>
              <a:t>[dall’intervento al Simposio del Parlamento Europeo in occasione del XVI centenario della morte di sant'Ambrogio sul tema: "La memoria delle origini nel processo di costruzione europea”, Strasburgo, 17 settembre 1997, </a:t>
            </a:r>
            <a:r>
              <a:rPr lang="it-IT" sz="1400" dirty="0" err="1">
                <a:solidFill>
                  <a:schemeClr val="tx1"/>
                </a:solidFill>
                <a:latin typeface="Garamond" panose="02020404030301010803" pitchFamily="18" charset="0"/>
                <a:ea typeface="Calibri" panose="020F0502020204030204" pitchFamily="34" charset="0"/>
                <a:cs typeface="Times New Roman" panose="02020603050405020304" pitchFamily="18" charset="0"/>
              </a:rPr>
              <a:t>ndr</a:t>
            </a:r>
            <a:r>
              <a:rPr lang="it-IT" sz="1400" dirty="0">
                <a:solidFill>
                  <a:schemeClr val="tx1"/>
                </a:solidFill>
                <a:latin typeface="Garamond" panose="02020404030301010803" pitchFamily="18" charset="0"/>
                <a:ea typeface="Calibri" panose="020F0502020204030204" pitchFamily="34" charset="0"/>
                <a:cs typeface="Times New Roman" panose="02020603050405020304" pitchFamily="18" charset="0"/>
              </a:rPr>
              <a:t>.]</a:t>
            </a:r>
          </a:p>
          <a:p>
            <a:pPr algn="just">
              <a:lnSpc>
                <a:spcPct val="107000"/>
              </a:lnSpc>
            </a:pPr>
            <a:r>
              <a:rPr lang="it-IT" dirty="0" smtClean="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Tra </a:t>
            </a: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le condizioni per dare vita a tale profonda ricostruzione culturale, occorre recuperare e rilanciare la «soggettività della società», operando per un recupero di moralità che attraversi l’ethos diffuso e i costumi diffusi. A tale proposito, è necessario e urgente ritornare a confrontarsi sui valori.</a:t>
            </a:r>
          </a:p>
          <a:p>
            <a:pPr algn="just">
              <a:lnSpc>
                <a:spcPct val="107000"/>
              </a:lnSpc>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 Nel vivere la «soggettività della società», occorre avere il coraggio di porsi le domande fondamentali riguardanti la questione di Dio e la questione dell’uomo.</a:t>
            </a:r>
          </a:p>
          <a:p>
            <a:pPr algn="just">
              <a:lnSpc>
                <a:spcPct val="107000"/>
              </a:lnSpc>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Queste stesse domande risuonano anche per noi parlando di «nuova Europa». Sono domande con le quali non possiamo non confrontarci e che ci portano alla radice di tutto il nostro impegno. Esse si presentano e si presenteranno con sempre maggiore urgenza sia per la compresenza nel nostro continente di diversi popoli, culture, religioni, sia per quella convivenza con pari dignità nella stessa Europa della tradizione occidentale e di </a:t>
            </a:r>
            <a:r>
              <a:rPr lang="it-IT" dirty="0" smtClean="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quella.</a:t>
            </a:r>
            <a:endPar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endParaRPr>
          </a:p>
          <a:p>
            <a:pPr algn="just">
              <a:lnSpc>
                <a:spcPct val="107000"/>
              </a:lnSpc>
              <a:spcAft>
                <a:spcPts val="600"/>
              </a:spcAft>
            </a:pPr>
            <a:endPar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6" name="Footer Placeholder 4">
            <a:extLst>
              <a:ext uri="{FF2B5EF4-FFF2-40B4-BE49-F238E27FC236}">
                <a16:creationId xmlns:a16="http://schemas.microsoft.com/office/drawing/2014/main" id="{941198D9-568F-4A60-980F-09B513ED3C8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8 </a:t>
            </a:r>
            <a:r>
              <a:rPr lang="it-IT" b="1" dirty="0"/>
              <a:t>«Cittadini in UE»</a:t>
            </a:r>
          </a:p>
        </p:txBody>
      </p:sp>
    </p:spTree>
    <p:extLst>
      <p:ext uri="{BB962C8B-B14F-4D97-AF65-F5344CB8AC3E}">
        <p14:creationId xmlns:p14="http://schemas.microsoft.com/office/powerpoint/2010/main" val="200798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06/04/2021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13</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22673"/>
            <a:ext cx="8543926" cy="4537781"/>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lnSpc>
                <a:spcPct val="107000"/>
              </a:lnSpc>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orientale che andrà ancor più concretamente affermandosi grazie anche all’auspicato allargamento dell’Unione </a:t>
            </a:r>
            <a:r>
              <a:rPr lang="it-IT" dirty="0" smtClean="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europea.</a:t>
            </a:r>
          </a:p>
          <a:p>
            <a:pPr algn="just">
              <a:lnSpc>
                <a:spcPct val="107000"/>
              </a:lnSpc>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In tale prospettiva, la sfida più radicale consiste nel ritrovare e condividere il valore della persona umana e della sua dignità. Questo è ciò che deve sostenere e animare da dentro tutto il processo europeo e ogni Costituzione europea.</a:t>
            </a:r>
          </a:p>
          <a:p>
            <a:pPr algn="just">
              <a:lnSpc>
                <a:spcPct val="107000"/>
              </a:lnSpc>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In conclusione, ritengo si possa dire che l’Europa si trova di fronte a un bivio importante, forse decisivo, della sua storia.</a:t>
            </a:r>
          </a:p>
          <a:p>
            <a:pPr algn="just">
              <a:lnSpc>
                <a:spcPct val="107000"/>
              </a:lnSpc>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Di questa necessaria e maggiore unità si sottolinea spesso solo l’aspetto economico. Non ci si può limitare al solo profilo mercantile e finanziario, aspetto pure importante ma non disgiungibile dalla ancora più essenziale dimensione sociale e politica. E perché ciò avvenga occorre dare spazio a una vasta e profonda azione culturale che ci deve vedere tutti impegnati. È, infatti, necessario e urgente adoperarsi con intelligenza e lungimiranza per individuare, sintetizzare e riproporre alla comune condivisione i valori fondamentali ai quali deve ispirarsi, per l’oggi e per il domani, la convivenza dei popoli europei.</a:t>
            </a:r>
          </a:p>
          <a:p>
            <a:pPr algn="just">
              <a:lnSpc>
                <a:spcPct val="107000"/>
              </a:lnSpc>
            </a:pPr>
            <a:endPar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6" name="Footer Placeholder 4">
            <a:extLst>
              <a:ext uri="{FF2B5EF4-FFF2-40B4-BE49-F238E27FC236}">
                <a16:creationId xmlns:a16="http://schemas.microsoft.com/office/drawing/2014/main" id="{941198D9-568F-4A60-980F-09B513ED3C8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8 </a:t>
            </a:r>
            <a:r>
              <a:rPr lang="it-IT" b="1" dirty="0"/>
              <a:t>«Cittadini in UE»</a:t>
            </a:r>
          </a:p>
        </p:txBody>
      </p:sp>
    </p:spTree>
    <p:extLst>
      <p:ext uri="{BB962C8B-B14F-4D97-AF65-F5344CB8AC3E}">
        <p14:creationId xmlns:p14="http://schemas.microsoft.com/office/powerpoint/2010/main" val="11021455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06/04/2021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14</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7" y="1446366"/>
            <a:ext cx="8543926" cy="5092548"/>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lnSpc>
                <a:spcPct val="107000"/>
              </a:lnSpc>
              <a:spcAft>
                <a:spcPts val="600"/>
              </a:spcAft>
            </a:pPr>
            <a:r>
              <a:rPr lang="it-IT" b="1" dirty="0" smtClean="0">
                <a:solidFill>
                  <a:srgbClr val="C00000"/>
                </a:solidFill>
                <a:latin typeface="Garamond" panose="02020404030301010803" pitchFamily="18" charset="0"/>
                <a:ea typeface="Calibri" panose="020F0502020204030204" pitchFamily="34" charset="0"/>
                <a:cs typeface="Times New Roman" panose="02020603050405020304" pitchFamily="18" charset="0"/>
              </a:rPr>
              <a:t>ALTRI </a:t>
            </a:r>
            <a:r>
              <a:rPr lang="it-IT" b="1" dirty="0">
                <a:solidFill>
                  <a:srgbClr val="C00000"/>
                </a:solidFill>
                <a:latin typeface="Garamond" panose="02020404030301010803" pitchFamily="18" charset="0"/>
                <a:ea typeface="Calibri" panose="020F0502020204030204" pitchFamily="34" charset="0"/>
                <a:cs typeface="Times New Roman" panose="02020603050405020304" pitchFamily="18" charset="0"/>
              </a:rPr>
              <a:t>MATERIALI MARTINIANI</a:t>
            </a:r>
          </a:p>
          <a:p>
            <a:pPr algn="just">
              <a:spcAft>
                <a:spcPts val="400"/>
              </a:spcAft>
            </a:pPr>
            <a:r>
              <a:rPr lang="it-IT" sz="1600" dirty="0">
                <a:solidFill>
                  <a:schemeClr val="tx1"/>
                </a:solidFill>
                <a:latin typeface="Garamond" panose="02020404030301010803" pitchFamily="18" charset="0"/>
              </a:rPr>
              <a:t>Consulta nell’Archivio digitale il documento dell’intervento </a:t>
            </a:r>
            <a:r>
              <a:rPr lang="it-IT" sz="1600" b="1" u="sng" dirty="0">
                <a:solidFill>
                  <a:schemeClr val="tx1"/>
                </a:solidFill>
                <a:latin typeface="Garamond" panose="02020404030301010803" pitchFamily="18" charset="0"/>
                <a:hlinkClick r:id="rId2"/>
              </a:rPr>
              <a:t>Quale dimensione socio-culturale per la nuova Europa?</a:t>
            </a:r>
            <a:r>
              <a:rPr lang="it-IT" sz="1600" dirty="0">
                <a:solidFill>
                  <a:schemeClr val="tx1"/>
                </a:solidFill>
                <a:latin typeface="Garamond" panose="02020404030301010803" pitchFamily="18" charset="0"/>
              </a:rPr>
              <a:t>, Milano, 28 gennaio </a:t>
            </a:r>
            <a:r>
              <a:rPr lang="it-IT" sz="1600" dirty="0" smtClean="0">
                <a:solidFill>
                  <a:schemeClr val="tx1"/>
                </a:solidFill>
                <a:latin typeface="Garamond" panose="02020404030301010803" pitchFamily="18" charset="0"/>
              </a:rPr>
              <a:t>2002</a:t>
            </a:r>
          </a:p>
          <a:p>
            <a:pPr algn="just">
              <a:spcAft>
                <a:spcPts val="400"/>
              </a:spcAft>
            </a:pPr>
            <a:r>
              <a:rPr lang="it-IT" sz="1600" dirty="0" smtClean="0">
                <a:solidFill>
                  <a:schemeClr val="tx1"/>
                </a:solidFill>
                <a:latin typeface="Garamond" panose="02020404030301010803" pitchFamily="18" charset="0"/>
              </a:rPr>
              <a:t>Consulta nell’Archivio digitale il documento dell’intervento </a:t>
            </a:r>
            <a:r>
              <a:rPr lang="it-IT" sz="1600" dirty="0">
                <a:solidFill>
                  <a:schemeClr val="tx1"/>
                </a:solidFill>
                <a:latin typeface="Garamond" panose="02020404030301010803" pitchFamily="18" charset="0"/>
              </a:rPr>
              <a:t>al Simposio del Parlamento Europeo in occasione del XVI centenario della morte di sant'Ambrogio sul tema: "La memoria delle origini nel processo di costruzione europea”, Strasburgo, 17 settembre </a:t>
            </a:r>
            <a:r>
              <a:rPr lang="it-IT" sz="1600" dirty="0" smtClean="0">
                <a:solidFill>
                  <a:schemeClr val="tx1"/>
                </a:solidFill>
                <a:latin typeface="Garamond" panose="02020404030301010803" pitchFamily="18" charset="0"/>
              </a:rPr>
              <a:t>1997, </a:t>
            </a:r>
            <a:r>
              <a:rPr lang="it-IT" sz="1600" dirty="0">
                <a:solidFill>
                  <a:schemeClr val="tx1"/>
                </a:solidFill>
                <a:latin typeface="Garamond" panose="02020404030301010803" pitchFamily="18" charset="0"/>
              </a:rPr>
              <a:t>dal </a:t>
            </a:r>
            <a:r>
              <a:rPr lang="it-IT" sz="1600" dirty="0" smtClean="0">
                <a:solidFill>
                  <a:schemeClr val="tx1"/>
                </a:solidFill>
                <a:latin typeface="Garamond" panose="02020404030301010803" pitchFamily="18" charset="0"/>
              </a:rPr>
              <a:t>titolo </a:t>
            </a:r>
            <a:r>
              <a:rPr lang="it-IT" sz="1600" b="1" dirty="0" smtClean="0">
                <a:solidFill>
                  <a:schemeClr val="tx1"/>
                </a:solidFill>
                <a:latin typeface="Garamond" panose="02020404030301010803" pitchFamily="18" charset="0"/>
                <a:hlinkClick r:id="rId3"/>
              </a:rPr>
              <a:t>Suggestioni </a:t>
            </a:r>
            <a:r>
              <a:rPr lang="it-IT" sz="1600" b="1" dirty="0">
                <a:solidFill>
                  <a:schemeClr val="tx1"/>
                </a:solidFill>
                <a:latin typeface="Garamond" panose="02020404030301010803" pitchFamily="18" charset="0"/>
                <a:hlinkClick r:id="rId3"/>
              </a:rPr>
              <a:t>per l'Europa di oggi alla luce dell'opera di Sant'Ambrogio</a:t>
            </a:r>
            <a:endParaRPr lang="it-IT" sz="1600" b="1" dirty="0">
              <a:solidFill>
                <a:schemeClr val="tx1"/>
              </a:solidFill>
              <a:latin typeface="Garamond" panose="02020404030301010803" pitchFamily="18" charset="0"/>
            </a:endParaRPr>
          </a:p>
          <a:p>
            <a:pPr algn="just">
              <a:spcAft>
                <a:spcPts val="400"/>
              </a:spcAft>
            </a:pPr>
            <a:r>
              <a:rPr lang="it-IT" sz="1600" dirty="0" smtClean="0">
                <a:solidFill>
                  <a:schemeClr val="tx1"/>
                </a:solidFill>
                <a:latin typeface="Garamond" panose="02020404030301010803" pitchFamily="18" charset="0"/>
              </a:rPr>
              <a:t>Ascolta </a:t>
            </a:r>
            <a:r>
              <a:rPr lang="it-IT" sz="1600" dirty="0">
                <a:solidFill>
                  <a:schemeClr val="tx1"/>
                </a:solidFill>
                <a:latin typeface="Garamond" panose="02020404030301010803" pitchFamily="18" charset="0"/>
              </a:rPr>
              <a:t>nell’Archivio digitale l’audio dell’intervento al Convegno internazionale del Movimento federalista europeo sul tema “L'Europa alla resa dei conti: federalismo o nazionalismo?" dal titolo </a:t>
            </a:r>
            <a:r>
              <a:rPr lang="it-IT" sz="1600" b="1" u="sng" dirty="0">
                <a:solidFill>
                  <a:schemeClr val="tx1"/>
                </a:solidFill>
                <a:latin typeface="Garamond" panose="02020404030301010803" pitchFamily="18" charset="0"/>
                <a:hlinkClick r:id="rId4"/>
              </a:rPr>
              <a:t>Saremo capaci di rinunciare a vincere?</a:t>
            </a:r>
            <a:r>
              <a:rPr lang="it-IT" sz="1600" dirty="0">
                <a:solidFill>
                  <a:schemeClr val="tx1"/>
                </a:solidFill>
                <a:latin typeface="Garamond" panose="02020404030301010803" pitchFamily="18" charset="0"/>
              </a:rPr>
              <a:t>,</a:t>
            </a:r>
            <a:r>
              <a:rPr lang="it-IT" sz="1600" b="1" dirty="0">
                <a:solidFill>
                  <a:schemeClr val="tx1"/>
                </a:solidFill>
                <a:latin typeface="Garamond" panose="02020404030301010803" pitchFamily="18" charset="0"/>
              </a:rPr>
              <a:t> </a:t>
            </a:r>
            <a:r>
              <a:rPr lang="it-IT" sz="1600" dirty="0">
                <a:solidFill>
                  <a:schemeClr val="tx1"/>
                </a:solidFill>
                <a:latin typeface="Garamond" panose="02020404030301010803" pitchFamily="18" charset="0"/>
              </a:rPr>
              <a:t>Milano, 26 novembre 1993</a:t>
            </a:r>
          </a:p>
          <a:p>
            <a:pPr algn="just">
              <a:spcAft>
                <a:spcPts val="400"/>
              </a:spcAft>
            </a:pPr>
            <a:r>
              <a:rPr lang="it-IT" sz="1600" dirty="0">
                <a:solidFill>
                  <a:schemeClr val="tx1"/>
                </a:solidFill>
                <a:latin typeface="Garamond" panose="02020404030301010803" pitchFamily="18" charset="0"/>
              </a:rPr>
              <a:t> </a:t>
            </a:r>
            <a:r>
              <a:rPr lang="it-IT" sz="1600" dirty="0" smtClean="0">
                <a:solidFill>
                  <a:schemeClr val="tx1"/>
                </a:solidFill>
                <a:latin typeface="Garamond" panose="02020404030301010803" pitchFamily="18" charset="0"/>
              </a:rPr>
              <a:t>Visita </a:t>
            </a:r>
            <a:r>
              <a:rPr lang="it-IT" sz="1600" dirty="0">
                <a:solidFill>
                  <a:schemeClr val="tx1"/>
                </a:solidFill>
                <a:latin typeface="Garamond" panose="02020404030301010803" pitchFamily="18" charset="0"/>
              </a:rPr>
              <a:t>la mostra multimediale </a:t>
            </a:r>
            <a:r>
              <a:rPr lang="it-IT" sz="1600" b="1" u="sng" dirty="0">
                <a:solidFill>
                  <a:schemeClr val="tx1"/>
                </a:solidFill>
                <a:latin typeface="Garamond" panose="02020404030301010803" pitchFamily="18" charset="0"/>
                <a:hlinkClick r:id="rId5"/>
              </a:rPr>
              <a:t>Per un’Europa unità: il futuro dell’Europa nel pensiero e nell’opera di Carlo Maria Martini</a:t>
            </a:r>
            <a:endParaRPr lang="it-IT" sz="1600" b="1" dirty="0">
              <a:solidFill>
                <a:schemeClr val="tx1"/>
              </a:solidFill>
              <a:latin typeface="Garamond" panose="02020404030301010803" pitchFamily="18" charset="0"/>
            </a:endParaRPr>
          </a:p>
          <a:p>
            <a:pPr algn="just">
              <a:spcAft>
                <a:spcPts val="400"/>
              </a:spcAft>
            </a:pPr>
            <a:endParaRPr lang="it-IT" sz="1600" dirty="0">
              <a:solidFill>
                <a:schemeClr val="tx1"/>
              </a:solidFill>
              <a:latin typeface="Garamond" panose="02020404030301010803" pitchFamily="18" charset="0"/>
            </a:endParaRPr>
          </a:p>
          <a:p>
            <a:pPr algn="just">
              <a:spcAft>
                <a:spcPts val="400"/>
              </a:spcAft>
            </a:pPr>
            <a:r>
              <a:rPr lang="it-IT" sz="1600" b="1" dirty="0">
                <a:solidFill>
                  <a:srgbClr val="C00000"/>
                </a:solidFill>
                <a:latin typeface="Garamond" panose="02020404030301010803" pitchFamily="18" charset="0"/>
                <a:ea typeface="Calibri" panose="020F0502020204030204" pitchFamily="34" charset="0"/>
                <a:cs typeface="Times New Roman" panose="02020603050405020304" pitchFamily="18" charset="0"/>
              </a:rPr>
              <a:t>MATERIALI DALLA RIVISTA «AGGIORNAMENTI SOCIALI</a:t>
            </a:r>
            <a:r>
              <a:rPr lang="it-IT" sz="1600" b="1" dirty="0" smtClean="0">
                <a:solidFill>
                  <a:srgbClr val="C00000"/>
                </a:solidFill>
                <a:latin typeface="Garamond" panose="02020404030301010803" pitchFamily="18" charset="0"/>
                <a:ea typeface="Calibri" panose="020F0502020204030204" pitchFamily="34" charset="0"/>
                <a:cs typeface="Times New Roman" panose="02020603050405020304" pitchFamily="18" charset="0"/>
              </a:rPr>
              <a:t>»</a:t>
            </a:r>
          </a:p>
          <a:p>
            <a:pPr algn="just">
              <a:spcAft>
                <a:spcPts val="400"/>
              </a:spcAft>
            </a:pPr>
            <a:r>
              <a:rPr lang="it-IT" sz="1600" dirty="0" smtClean="0">
                <a:solidFill>
                  <a:schemeClr val="tx1"/>
                </a:solidFill>
                <a:latin typeface="Garamond" panose="02020404030301010803" pitchFamily="18" charset="0"/>
                <a:ea typeface="Calibri" panose="020F0502020204030204" pitchFamily="34" charset="0"/>
                <a:cs typeface="Times New Roman" panose="02020603050405020304" pitchFamily="18" charset="0"/>
              </a:rPr>
              <a:t>Giuseppe </a:t>
            </a:r>
            <a:r>
              <a:rPr lang="it-IT" sz="1600" dirty="0" err="1" smtClean="0">
                <a:solidFill>
                  <a:schemeClr val="tx1"/>
                </a:solidFill>
                <a:latin typeface="Garamond" panose="02020404030301010803" pitchFamily="18" charset="0"/>
                <a:ea typeface="Calibri" panose="020F0502020204030204" pitchFamily="34" charset="0"/>
                <a:cs typeface="Times New Roman" panose="02020603050405020304" pitchFamily="18" charset="0"/>
              </a:rPr>
              <a:t>Riggio</a:t>
            </a:r>
            <a:r>
              <a:rPr lang="it-IT" sz="1600" dirty="0" smtClean="0">
                <a:solidFill>
                  <a:schemeClr val="tx1"/>
                </a:solidFill>
                <a:latin typeface="Garamond" panose="02020404030301010803" pitchFamily="18" charset="0"/>
                <a:ea typeface="Calibri" panose="020F0502020204030204" pitchFamily="34" charset="0"/>
                <a:cs typeface="Times New Roman" panose="02020603050405020304" pitchFamily="18" charset="0"/>
              </a:rPr>
              <a:t>, </a:t>
            </a:r>
            <a:r>
              <a:rPr lang="it-IT" sz="1600" b="1" dirty="0" smtClean="0">
                <a:solidFill>
                  <a:schemeClr val="tx1"/>
                </a:solidFill>
                <a:latin typeface="Garamond" panose="02020404030301010803" pitchFamily="18" charset="0"/>
                <a:ea typeface="Calibri" panose="020F0502020204030204" pitchFamily="34" charset="0"/>
                <a:cs typeface="Times New Roman" panose="02020603050405020304" pitchFamily="18" charset="0"/>
                <a:hlinkClick r:id="rId6"/>
              </a:rPr>
              <a:t>L’Europa </a:t>
            </a:r>
            <a:r>
              <a:rPr lang="it-IT" sz="1600" b="1" dirty="0">
                <a:solidFill>
                  <a:schemeClr val="tx1"/>
                </a:solidFill>
                <a:latin typeface="Garamond" panose="02020404030301010803" pitchFamily="18" charset="0"/>
                <a:ea typeface="Calibri" panose="020F0502020204030204" pitchFamily="34" charset="0"/>
                <a:cs typeface="Times New Roman" panose="02020603050405020304" pitchFamily="18" charset="0"/>
                <a:hlinkClick r:id="rId6"/>
              </a:rPr>
              <a:t>dei ventenni. Tre sguardi giovani sul Vecchio </a:t>
            </a:r>
            <a:r>
              <a:rPr lang="it-IT" sz="1600" b="1" dirty="0" smtClean="0">
                <a:solidFill>
                  <a:schemeClr val="tx1"/>
                </a:solidFill>
                <a:latin typeface="Garamond" panose="02020404030301010803" pitchFamily="18" charset="0"/>
                <a:ea typeface="Calibri" panose="020F0502020204030204" pitchFamily="34" charset="0"/>
                <a:cs typeface="Times New Roman" panose="02020603050405020304" pitchFamily="18" charset="0"/>
                <a:hlinkClick r:id="rId6"/>
              </a:rPr>
              <a:t>continente</a:t>
            </a:r>
            <a:r>
              <a:rPr lang="it-IT" sz="1600" dirty="0" smtClean="0">
                <a:solidFill>
                  <a:schemeClr val="tx1"/>
                </a:solidFill>
                <a:latin typeface="Garamond" panose="02020404030301010803" pitchFamily="18" charset="0"/>
                <a:ea typeface="Calibri" panose="020F0502020204030204" pitchFamily="34" charset="0"/>
                <a:cs typeface="Times New Roman" panose="02020603050405020304" pitchFamily="18" charset="0"/>
              </a:rPr>
              <a:t>, Aggiornamenti Sociali, marzo 2019</a:t>
            </a:r>
          </a:p>
          <a:p>
            <a:pPr algn="just">
              <a:spcAft>
                <a:spcPts val="400"/>
              </a:spcAft>
            </a:pPr>
            <a:r>
              <a:rPr lang="it-IT" sz="1600" smtClean="0">
                <a:solidFill>
                  <a:schemeClr val="tx1"/>
                </a:solidFill>
                <a:latin typeface="Garamond" panose="02020404030301010803" pitchFamily="18" charset="0"/>
                <a:ea typeface="Calibri" panose="020F0502020204030204" pitchFamily="34" charset="0"/>
                <a:cs typeface="Times New Roman" panose="02020603050405020304" pitchFamily="18" charset="0"/>
              </a:rPr>
              <a:t>Giuseppe </a:t>
            </a:r>
            <a:r>
              <a:rPr lang="it-IT" sz="1600" dirty="0" err="1" smtClean="0">
                <a:solidFill>
                  <a:schemeClr val="tx1"/>
                </a:solidFill>
                <a:latin typeface="Garamond" panose="02020404030301010803" pitchFamily="18" charset="0"/>
                <a:ea typeface="Calibri" panose="020F0502020204030204" pitchFamily="34" charset="0"/>
                <a:cs typeface="Times New Roman" panose="02020603050405020304" pitchFamily="18" charset="0"/>
              </a:rPr>
              <a:t>Riggio</a:t>
            </a:r>
            <a:r>
              <a:rPr lang="it-IT" sz="1600" dirty="0">
                <a:solidFill>
                  <a:schemeClr val="tx1"/>
                </a:solidFill>
                <a:latin typeface="Garamond" panose="02020404030301010803" pitchFamily="18" charset="0"/>
                <a:ea typeface="Calibri" panose="020F0502020204030204" pitchFamily="34" charset="0"/>
                <a:cs typeface="Times New Roman" panose="02020603050405020304" pitchFamily="18" charset="0"/>
              </a:rPr>
              <a:t>, </a:t>
            </a:r>
            <a:r>
              <a:rPr lang="it-IT" sz="1600" b="1" dirty="0">
                <a:solidFill>
                  <a:schemeClr val="tx1"/>
                </a:solidFill>
                <a:latin typeface="Garamond" panose="02020404030301010803" pitchFamily="18" charset="0"/>
                <a:ea typeface="Calibri" panose="020F0502020204030204" pitchFamily="34" charset="0"/>
                <a:cs typeface="Times New Roman" panose="02020603050405020304" pitchFamily="18" charset="0"/>
                <a:hlinkClick r:id="rId7"/>
              </a:rPr>
              <a:t>Elezioni europee, il futuro in un </a:t>
            </a:r>
            <a:r>
              <a:rPr lang="it-IT" sz="1600" b="1" dirty="0" smtClean="0">
                <a:solidFill>
                  <a:schemeClr val="tx1"/>
                </a:solidFill>
                <a:latin typeface="Garamond" panose="02020404030301010803" pitchFamily="18" charset="0"/>
                <a:ea typeface="Calibri" panose="020F0502020204030204" pitchFamily="34" charset="0"/>
                <a:cs typeface="Times New Roman" panose="02020603050405020304" pitchFamily="18" charset="0"/>
                <a:hlinkClick r:id="rId7"/>
              </a:rPr>
              <a:t>voto</a:t>
            </a:r>
            <a:r>
              <a:rPr lang="it-IT" sz="1600" dirty="0" smtClean="0">
                <a:solidFill>
                  <a:schemeClr val="tx1"/>
                </a:solidFill>
                <a:latin typeface="Garamond" panose="02020404030301010803" pitchFamily="18" charset="0"/>
                <a:ea typeface="Calibri" panose="020F0502020204030204" pitchFamily="34" charset="0"/>
                <a:cs typeface="Times New Roman" panose="02020603050405020304" pitchFamily="18" charset="0"/>
              </a:rPr>
              <a:t>, Aggiornamenti Sociali, maggio 2019</a:t>
            </a:r>
            <a:endParaRPr lang="it-IT" sz="1600" dirty="0">
              <a:solidFill>
                <a:schemeClr val="tx1"/>
              </a:solidFill>
              <a:latin typeface="Garamond" panose="02020404030301010803" pitchFamily="18" charset="0"/>
              <a:ea typeface="Calibri" panose="020F0502020204030204" pitchFamily="34" charset="0"/>
              <a:cs typeface="Times New Roman" panose="02020603050405020304" pitchFamily="18" charset="0"/>
            </a:endParaRPr>
          </a:p>
          <a:p>
            <a:endParaRPr lang="it-IT" dirty="0">
              <a:solidFill>
                <a:schemeClr val="tx1"/>
              </a:solidFill>
              <a:latin typeface="Garamond" panose="02020404030301010803" pitchFamily="18" charset="0"/>
            </a:endParaRPr>
          </a:p>
        </p:txBody>
      </p:sp>
      <p:sp>
        <p:nvSpPr>
          <p:cNvPr id="6" name="Footer Placeholder 4">
            <a:extLst>
              <a:ext uri="{FF2B5EF4-FFF2-40B4-BE49-F238E27FC236}">
                <a16:creationId xmlns:a16="http://schemas.microsoft.com/office/drawing/2014/main" id="{9E8C2849-1B9D-47CD-A36F-6D1BB411FE1E}"/>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8 </a:t>
            </a:r>
            <a:r>
              <a:rPr lang="it-IT" b="1" dirty="0"/>
              <a:t>«Cittadini in UE»</a:t>
            </a:r>
          </a:p>
        </p:txBody>
      </p:sp>
    </p:spTree>
    <p:extLst>
      <p:ext uri="{BB962C8B-B14F-4D97-AF65-F5344CB8AC3E}">
        <p14:creationId xmlns:p14="http://schemas.microsoft.com/office/powerpoint/2010/main" val="786470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E1A64CCA-4939-4683-B350-102C2F982AB1}"/>
              </a:ext>
            </a:extLst>
          </p:cNvPr>
          <p:cNvSpPr>
            <a:spLocks noGrp="1"/>
          </p:cNvSpPr>
          <p:nvPr>
            <p:ph type="dt" sz="half" idx="10"/>
          </p:nvPr>
        </p:nvSpPr>
        <p:spPr/>
        <p:txBody>
          <a:bodyPr/>
          <a:lstStyle/>
          <a:p>
            <a:fld id="{CD66DEE4-F176-40A7-A87A-54AB7DB44C17}" type="datetime1">
              <a:rPr lang="it-IT" smtClean="0"/>
              <a:t>06/04/2021</a:t>
            </a:fld>
            <a:endParaRPr lang="it-IT" dirty="0">
              <a:latin typeface="Garamond" panose="02020404030301010803" pitchFamily="18" charset="0"/>
            </a:endParaRPr>
          </a:p>
        </p:txBody>
      </p:sp>
      <p:sp>
        <p:nvSpPr>
          <p:cNvPr id="3" name="Segnaposto piè di pagina 2">
            <a:extLst>
              <a:ext uri="{FF2B5EF4-FFF2-40B4-BE49-F238E27FC236}">
                <a16:creationId xmlns:a16="http://schemas.microsoft.com/office/drawing/2014/main" id="{D763BAC5-4104-40F3-B60F-5355728E1B92}"/>
              </a:ext>
            </a:extLst>
          </p:cNvPr>
          <p:cNvSpPr>
            <a:spLocks noGrp="1"/>
          </p:cNvSpPr>
          <p:nvPr>
            <p:ph type="ftr" sz="quarter" idx="11"/>
          </p:nvPr>
        </p:nvSpPr>
        <p:spPr/>
        <p:txBody>
          <a:bodyPr/>
          <a:lstStyle/>
          <a:p>
            <a:r>
              <a:rPr lang="it-IT" dirty="0"/>
              <a:t>Percorso didattico: </a:t>
            </a:r>
            <a:r>
              <a:rPr lang="it-IT" b="1" dirty="0"/>
              <a:t>CITTADINANZA – </a:t>
            </a:r>
            <a:r>
              <a:rPr lang="it-IT" b="1" cap="all" dirty="0"/>
              <a:t>unità 8 </a:t>
            </a:r>
            <a:r>
              <a:rPr lang="it-IT" b="1" dirty="0"/>
              <a:t>«Cittadini in UE»</a:t>
            </a:r>
          </a:p>
        </p:txBody>
      </p:sp>
      <p:sp>
        <p:nvSpPr>
          <p:cNvPr id="4" name="Segnaposto numero diapositiva 3">
            <a:extLst>
              <a:ext uri="{FF2B5EF4-FFF2-40B4-BE49-F238E27FC236}">
                <a16:creationId xmlns:a16="http://schemas.microsoft.com/office/drawing/2014/main" id="{A20326A6-A489-416D-9564-4B7BECAC47E5}"/>
              </a:ext>
            </a:extLst>
          </p:cNvPr>
          <p:cNvSpPr>
            <a:spLocks noGrp="1"/>
          </p:cNvSpPr>
          <p:nvPr>
            <p:ph type="sldNum" sz="quarter" idx="12"/>
          </p:nvPr>
        </p:nvSpPr>
        <p:spPr/>
        <p:txBody>
          <a:bodyPr/>
          <a:lstStyle/>
          <a:p>
            <a:fld id="{C3E68A9F-E484-7D4B-81E9-17085C8B9CE5}" type="slidenum">
              <a:rPr lang="it-IT" smtClean="0"/>
              <a:pPr/>
              <a:t>15</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5A2DF797-DBAB-4DF9-A617-FEB6F3440643}"/>
              </a:ext>
            </a:extLst>
          </p:cNvPr>
          <p:cNvSpPr/>
          <p:nvPr/>
        </p:nvSpPr>
        <p:spPr>
          <a:xfrm>
            <a:off x="251012" y="1210368"/>
            <a:ext cx="9610164" cy="5232202"/>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b="1" cap="all" dirty="0">
                <a:solidFill>
                  <a:srgbClr val="CB3424"/>
                </a:solidFill>
                <a:latin typeface="Garamond" panose="02020404030301010803" pitchFamily="18" charset="0"/>
              </a:rPr>
              <a:t>Spunti di approfondimento e collegamento con altre materie</a:t>
            </a:r>
          </a:p>
          <a:p>
            <a:endParaRPr lang="it-IT" sz="500" i="1" dirty="0">
              <a:solidFill>
                <a:schemeClr val="tx1"/>
              </a:solidFill>
              <a:latin typeface="Garamond" panose="02020404030301010803" pitchFamily="18" charset="0"/>
            </a:endParaRPr>
          </a:p>
          <a:p>
            <a:endParaRPr lang="it-IT" sz="700" dirty="0">
              <a:solidFill>
                <a:schemeClr val="tx1"/>
              </a:solidFill>
              <a:effectLst>
                <a:outerShdw blurRad="38100" dist="38100" dir="2700000" algn="tl">
                  <a:srgbClr val="000000">
                    <a:alpha val="43137"/>
                  </a:srgbClr>
                </a:outerShdw>
              </a:effectLst>
              <a:latin typeface="Garamond" panose="02020404030301010803" pitchFamily="18" charset="0"/>
            </a:endParaRPr>
          </a:p>
          <a:p>
            <a:r>
              <a:rPr lang="it-IT" sz="1400" dirty="0">
                <a:solidFill>
                  <a:schemeClr val="tx1"/>
                </a:solidFill>
                <a:effectLst>
                  <a:outerShdw blurRad="38100" dist="38100" dir="2700000" algn="tl">
                    <a:srgbClr val="000000">
                      <a:alpha val="43137"/>
                    </a:srgbClr>
                  </a:outerShdw>
                </a:effectLst>
                <a:latin typeface="Garamond" panose="02020404030301010803" pitchFamily="18" charset="0"/>
              </a:rPr>
              <a:t>Si forniscono alcuni possibili collegamenti interdisciplinari a partire dal tema dell’unità. Si tratta di un elenco ovviamente parziale e incompleto. Ogni integrazione è la benvenuta, scrivici a: </a:t>
            </a:r>
            <a:r>
              <a:rPr lang="it-IT" sz="1400" dirty="0">
                <a:solidFill>
                  <a:srgbClr val="CB3424"/>
                </a:solidFill>
                <a:effectLst>
                  <a:outerShdw blurRad="38100" dist="38100" dir="2700000" algn="tl">
                    <a:srgbClr val="000000">
                      <a:alpha val="43137"/>
                    </a:srgbClr>
                  </a:outerShdw>
                </a:effectLst>
                <a:latin typeface="Garamond" panose="02020404030301010803" pitchFamily="18" charset="0"/>
                <a:hlinkClick r:id="rId2"/>
              </a:rPr>
              <a:t>edu@fondazionecarlomariamartini.it</a:t>
            </a:r>
            <a:endParaRPr lang="it-IT" sz="1400" dirty="0">
              <a:solidFill>
                <a:srgbClr val="CB3424"/>
              </a:solidFill>
              <a:effectLst>
                <a:outerShdw blurRad="38100" dist="38100" dir="2700000" algn="tl">
                  <a:srgbClr val="000000">
                    <a:alpha val="43137"/>
                  </a:srgbClr>
                </a:outerShdw>
              </a:effectLst>
              <a:latin typeface="Garamond" panose="02020404030301010803" pitchFamily="18" charset="0"/>
            </a:endParaRPr>
          </a:p>
          <a:p>
            <a:endParaRPr lang="it-IT" sz="500" i="1" dirty="0">
              <a:solidFill>
                <a:schemeClr val="tx1"/>
              </a:solidFill>
              <a:latin typeface="Garamond" panose="02020404030301010803" pitchFamily="18" charset="0"/>
            </a:endParaRPr>
          </a:p>
          <a:p>
            <a:pPr marL="285750" indent="-285750">
              <a:spcBef>
                <a:spcPts val="600"/>
              </a:spcBef>
              <a:buFont typeface="Arial" panose="020B0604020202020204" pitchFamily="34" charset="0"/>
              <a:buChar char="•"/>
            </a:pPr>
            <a:r>
              <a:rPr lang="it-IT" sz="1300" i="1" dirty="0">
                <a:solidFill>
                  <a:schemeClr val="tx1"/>
                </a:solidFill>
                <a:latin typeface="Garamond" panose="02020404030301010803" pitchFamily="18" charset="0"/>
              </a:rPr>
              <a:t>Religione cattolica / ora di alternativa: i flussi migratori verso l’Europa (</a:t>
            </a:r>
            <a:r>
              <a:rPr lang="it-IT" sz="1200" i="1" dirty="0">
                <a:solidFill>
                  <a:schemeClr val="tx1"/>
                </a:solidFill>
                <a:latin typeface="Garamond" panose="02020404030301010803" pitchFamily="18" charset="0"/>
                <a:hlinkClick r:id="rId3"/>
              </a:rPr>
              <a:t>https://www.caritas.it/caritasitaliana/allegati/9257/Emergenza%20Migranti%20Rotta%20Balcanica%20Contesto%20e%20Interventi_Caritas%20Italiana.pdf</a:t>
            </a:r>
            <a:r>
              <a:rPr lang="it-IT" sz="1200" i="1" dirty="0">
                <a:solidFill>
                  <a:schemeClr val="tx1"/>
                </a:solidFill>
                <a:latin typeface="Garamond" panose="02020404030301010803" pitchFamily="18" charset="0"/>
              </a:rPr>
              <a:t>)</a:t>
            </a:r>
            <a:r>
              <a:rPr lang="it-IT" sz="1300" i="1" dirty="0">
                <a:solidFill>
                  <a:schemeClr val="tx1"/>
                </a:solidFill>
                <a:latin typeface="Garamond" panose="02020404030301010803" pitchFamily="18" charset="0"/>
              </a:rPr>
              <a:t> </a:t>
            </a:r>
          </a:p>
          <a:p>
            <a:pPr marL="285750" indent="-285750">
              <a:spcBef>
                <a:spcPts val="600"/>
              </a:spcBef>
              <a:buFont typeface="Arial" panose="020B0604020202020204" pitchFamily="34" charset="0"/>
              <a:buChar char="•"/>
            </a:pPr>
            <a:r>
              <a:rPr lang="it-IT" sz="1300" i="1" dirty="0">
                <a:solidFill>
                  <a:schemeClr val="tx1"/>
                </a:solidFill>
                <a:latin typeface="Garamond" panose="02020404030301010803" pitchFamily="18" charset="0"/>
              </a:rPr>
              <a:t>Italiano biennio (scrittura e letture): Mazzanti, Mare al mattino (ed. Mondadori); Govoni, Se fosse tuo figlio (ed. Rizzoli); Rumiz, Trans Europa Express (ed. Feltrinelli); Rumiz, Maschere per un massacro. Quello che non abbiamo voluto sapere della guerra in Jugoslavia (ed. Feltrinelli)</a:t>
            </a:r>
          </a:p>
          <a:p>
            <a:pPr marL="285750" indent="-285750">
              <a:spcBef>
                <a:spcPts val="600"/>
              </a:spcBef>
              <a:buFont typeface="Arial" panose="020B0604020202020204" pitchFamily="34" charset="0"/>
              <a:buChar char="•"/>
            </a:pPr>
            <a:r>
              <a:rPr lang="it-IT" sz="1300" i="1" dirty="0">
                <a:solidFill>
                  <a:schemeClr val="tx1"/>
                </a:solidFill>
                <a:latin typeface="Garamond" panose="02020404030301010803" pitchFamily="18" charset="0"/>
              </a:rPr>
              <a:t>Italiano triennio (letteratura e letture): Morales, Non siamo rifugiati; Pascoli, </a:t>
            </a:r>
            <a:r>
              <a:rPr lang="it-IT" sz="1300" i="1" dirty="0" err="1">
                <a:solidFill>
                  <a:schemeClr val="tx1"/>
                </a:solidFill>
                <a:latin typeface="Garamond" panose="02020404030301010803" pitchFamily="18" charset="0"/>
              </a:rPr>
              <a:t>Italy</a:t>
            </a:r>
            <a:r>
              <a:rPr lang="it-IT" sz="1300" i="1" dirty="0">
                <a:solidFill>
                  <a:schemeClr val="tx1"/>
                </a:solidFill>
                <a:latin typeface="Garamond" panose="02020404030301010803" pitchFamily="18" charset="0"/>
              </a:rPr>
              <a:t>; </a:t>
            </a:r>
          </a:p>
          <a:p>
            <a:pPr marL="285750" indent="-285750">
              <a:spcBef>
                <a:spcPts val="600"/>
              </a:spcBef>
              <a:buFont typeface="Arial" panose="020B0604020202020204" pitchFamily="34" charset="0"/>
              <a:buChar char="•"/>
            </a:pPr>
            <a:r>
              <a:rPr lang="it-IT" sz="1300" i="1" dirty="0">
                <a:solidFill>
                  <a:schemeClr val="tx1"/>
                </a:solidFill>
                <a:latin typeface="Garamond" panose="02020404030301010803" pitchFamily="18" charset="0"/>
              </a:rPr>
              <a:t>Letterature straniere: come i media in lingua presentano la politica dell’Unione europea. Per inglese: dossier Brexit (si segnala: https://www.aggiornamentisociali.it/hashtag/brexit/) </a:t>
            </a:r>
          </a:p>
          <a:p>
            <a:pPr marL="285750" indent="-285750">
              <a:spcBef>
                <a:spcPts val="600"/>
              </a:spcBef>
              <a:buFont typeface="Arial" panose="020B0604020202020204" pitchFamily="34" charset="0"/>
              <a:buChar char="•"/>
            </a:pPr>
            <a:r>
              <a:rPr lang="it-IT" sz="1300" i="1" dirty="0">
                <a:solidFill>
                  <a:schemeClr val="tx1"/>
                </a:solidFill>
                <a:latin typeface="Garamond" panose="02020404030301010803" pitchFamily="18" charset="0"/>
              </a:rPr>
              <a:t>Geostoria al biennio: i paesi confinanti con l’Unione europea e Brexit</a:t>
            </a:r>
          </a:p>
          <a:p>
            <a:pPr marL="285750" indent="-285750">
              <a:spcBef>
                <a:spcPts val="600"/>
              </a:spcBef>
              <a:buFont typeface="Arial" panose="020B0604020202020204" pitchFamily="34" charset="0"/>
              <a:buChar char="•"/>
            </a:pPr>
            <a:r>
              <a:rPr lang="it-IT" sz="1300" i="1" dirty="0">
                <a:solidFill>
                  <a:schemeClr val="tx1"/>
                </a:solidFill>
                <a:latin typeface="Garamond" panose="02020404030301010803" pitchFamily="18" charset="0"/>
              </a:rPr>
              <a:t>Storia al triennio: il processo di formazione dell’Unione europea (collegamento con Diritto e ed. civica)</a:t>
            </a:r>
          </a:p>
          <a:p>
            <a:pPr marL="285750" indent="-285750">
              <a:spcBef>
                <a:spcPts val="600"/>
              </a:spcBef>
              <a:buFont typeface="Arial" panose="020B0604020202020204" pitchFamily="34" charset="0"/>
              <a:buChar char="•"/>
            </a:pPr>
            <a:r>
              <a:rPr lang="it-IT" sz="1300" i="1" dirty="0">
                <a:solidFill>
                  <a:schemeClr val="tx1"/>
                </a:solidFill>
                <a:latin typeface="Garamond" panose="02020404030301010803" pitchFamily="18" charset="0"/>
              </a:rPr>
              <a:t>Filosofia: i padri e le madri fondatori dell’Unione europea </a:t>
            </a:r>
          </a:p>
          <a:p>
            <a:pPr marL="285750" indent="-285750">
              <a:spcBef>
                <a:spcPts val="600"/>
              </a:spcBef>
              <a:buFont typeface="Arial" panose="020B0604020202020204" pitchFamily="34" charset="0"/>
              <a:buChar char="•"/>
            </a:pPr>
            <a:r>
              <a:rPr lang="it-IT" sz="1300" i="1" dirty="0">
                <a:solidFill>
                  <a:schemeClr val="tx1"/>
                </a:solidFill>
                <a:latin typeface="Garamond" panose="02020404030301010803" pitchFamily="18" charset="0"/>
              </a:rPr>
              <a:t>Latino e greco: Il rapimento di Europa nelle fonti classiche</a:t>
            </a:r>
          </a:p>
          <a:p>
            <a:pPr lvl="1">
              <a:spcBef>
                <a:spcPts val="600"/>
              </a:spcBef>
            </a:pPr>
            <a:r>
              <a:rPr lang="it-IT" sz="1300" i="1" dirty="0">
                <a:solidFill>
                  <a:schemeClr val="tx1"/>
                </a:solidFill>
                <a:latin typeface="Garamond" panose="02020404030301010803" pitchFamily="18" charset="0"/>
              </a:rPr>
              <a:t>Esiodo, Catalogo delle donne, fr. 19; Eschilo, Frammenti, I </a:t>
            </a:r>
            <a:r>
              <a:rPr lang="it-IT" sz="1300" i="1" dirty="0" err="1">
                <a:solidFill>
                  <a:schemeClr val="tx1"/>
                </a:solidFill>
                <a:latin typeface="Garamond" panose="02020404030301010803" pitchFamily="18" charset="0"/>
              </a:rPr>
              <a:t>Carii</a:t>
            </a:r>
            <a:r>
              <a:rPr lang="it-IT" sz="1300" i="1" dirty="0">
                <a:solidFill>
                  <a:schemeClr val="tx1"/>
                </a:solidFill>
                <a:latin typeface="Garamond" panose="02020404030301010803" pitchFamily="18" charset="0"/>
              </a:rPr>
              <a:t> ovvero Europa, n. 74, vv. 1-6; Erodoto, Storie, I, 2, 1; IV, 45, 4; Mosco, Idilli, 2, Europa; Diodoro Siculo, Biblioteca, IV, 60, 3; V, 78, 1; Orazio, Odi, III, 27, vv. 25-76; Ovidio, Metamorfosi, II, 836-875; III, 1-5; Ovidio, Fasti, V, 603-618; Plinio il Vecchio, </a:t>
            </a:r>
            <a:r>
              <a:rPr lang="it-IT" sz="1300" i="1" dirty="0" err="1">
                <a:solidFill>
                  <a:schemeClr val="tx1"/>
                </a:solidFill>
                <a:latin typeface="Garamond" panose="02020404030301010803" pitchFamily="18" charset="0"/>
              </a:rPr>
              <a:t>Naturalis</a:t>
            </a:r>
            <a:r>
              <a:rPr lang="it-IT" sz="1300" i="1" dirty="0">
                <a:solidFill>
                  <a:schemeClr val="tx1"/>
                </a:solidFill>
                <a:latin typeface="Garamond" panose="02020404030301010803" pitchFamily="18" charset="0"/>
              </a:rPr>
              <a:t> Historia, XII, 11; Apollodoro, Biblioteca, II, 1; Igino, </a:t>
            </a:r>
            <a:r>
              <a:rPr lang="it-IT" sz="1300" i="1" dirty="0" err="1">
                <a:solidFill>
                  <a:schemeClr val="tx1"/>
                </a:solidFill>
                <a:latin typeface="Garamond" panose="02020404030301010803" pitchFamily="18" charset="0"/>
              </a:rPr>
              <a:t>Fabulae</a:t>
            </a:r>
            <a:r>
              <a:rPr lang="it-IT" sz="1300" i="1" dirty="0">
                <a:solidFill>
                  <a:schemeClr val="tx1"/>
                </a:solidFill>
                <a:latin typeface="Garamond" panose="02020404030301010803" pitchFamily="18" charset="0"/>
              </a:rPr>
              <a:t>, 178; Igino, </a:t>
            </a:r>
            <a:r>
              <a:rPr lang="it-IT" sz="1300" i="1" dirty="0" err="1">
                <a:solidFill>
                  <a:schemeClr val="tx1"/>
                </a:solidFill>
                <a:latin typeface="Garamond" panose="02020404030301010803" pitchFamily="18" charset="0"/>
              </a:rPr>
              <a:t>Astronomicon</a:t>
            </a:r>
            <a:r>
              <a:rPr lang="it-IT" sz="1300" i="1" dirty="0">
                <a:solidFill>
                  <a:schemeClr val="tx1"/>
                </a:solidFill>
                <a:latin typeface="Garamond" panose="02020404030301010803" pitchFamily="18" charset="0"/>
              </a:rPr>
              <a:t>, II, 21, </a:t>
            </a:r>
            <a:r>
              <a:rPr lang="it-IT" sz="1300" i="1" dirty="0" err="1">
                <a:solidFill>
                  <a:schemeClr val="tx1"/>
                </a:solidFill>
                <a:latin typeface="Garamond" panose="02020404030301010803" pitchFamily="18" charset="0"/>
              </a:rPr>
              <a:t>Taurus</a:t>
            </a:r>
            <a:r>
              <a:rPr lang="it-IT" sz="1300" i="1" dirty="0">
                <a:solidFill>
                  <a:schemeClr val="tx1"/>
                </a:solidFill>
                <a:latin typeface="Garamond" panose="02020404030301010803" pitchFamily="18" charset="0"/>
              </a:rPr>
              <a:t>; Luciano, Dialoghi Marini, XV; Achille Tazio, Gli amori di </a:t>
            </a:r>
            <a:r>
              <a:rPr lang="it-IT" sz="1300" i="1" dirty="0" err="1">
                <a:solidFill>
                  <a:schemeClr val="tx1"/>
                </a:solidFill>
                <a:latin typeface="Garamond" panose="02020404030301010803" pitchFamily="18" charset="0"/>
              </a:rPr>
              <a:t>Leucippe</a:t>
            </a:r>
            <a:r>
              <a:rPr lang="it-IT" sz="1300" i="1" dirty="0">
                <a:solidFill>
                  <a:schemeClr val="tx1"/>
                </a:solidFill>
                <a:latin typeface="Garamond" panose="02020404030301010803" pitchFamily="18" charset="0"/>
              </a:rPr>
              <a:t> e </a:t>
            </a:r>
            <a:r>
              <a:rPr lang="it-IT" sz="1300" i="1" dirty="0" err="1">
                <a:solidFill>
                  <a:schemeClr val="tx1"/>
                </a:solidFill>
                <a:latin typeface="Garamond" panose="02020404030301010803" pitchFamily="18" charset="0"/>
              </a:rPr>
              <a:t>Clitofonte</a:t>
            </a:r>
            <a:r>
              <a:rPr lang="it-IT" sz="1300" i="1" dirty="0">
                <a:solidFill>
                  <a:schemeClr val="tx1"/>
                </a:solidFill>
                <a:latin typeface="Garamond" panose="02020404030301010803" pitchFamily="18" charset="0"/>
              </a:rPr>
              <a:t>, I, 1</a:t>
            </a:r>
          </a:p>
          <a:p>
            <a:pPr marL="285750" indent="-285750">
              <a:spcBef>
                <a:spcPts val="600"/>
              </a:spcBef>
              <a:buFont typeface="Arial" panose="020B0604020202020204" pitchFamily="34" charset="0"/>
              <a:buChar char="•"/>
            </a:pPr>
            <a:r>
              <a:rPr lang="it-IT" sz="1300" i="1" dirty="0">
                <a:solidFill>
                  <a:schemeClr val="tx1"/>
                </a:solidFill>
                <a:latin typeface="Garamond" panose="02020404030301010803" pitchFamily="18" charset="0"/>
              </a:rPr>
              <a:t>Diritto ed economia / ed. civica: i trattati fondativi dell’Unione europea (collegamento con Storia del V anno)</a:t>
            </a:r>
          </a:p>
        </p:txBody>
      </p:sp>
    </p:spTree>
    <p:extLst>
      <p:ext uri="{BB962C8B-B14F-4D97-AF65-F5344CB8AC3E}">
        <p14:creationId xmlns:p14="http://schemas.microsoft.com/office/powerpoint/2010/main" val="21915092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CB88CBD7-CE5D-684D-81ED-84ADBA84FC6B}"/>
              </a:ext>
            </a:extLst>
          </p:cNvPr>
          <p:cNvSpPr txBox="1"/>
          <p:nvPr/>
        </p:nvSpPr>
        <p:spPr>
          <a:xfrm>
            <a:off x="0" y="4371975"/>
            <a:ext cx="9906000" cy="523220"/>
          </a:xfrm>
          <a:prstGeom prst="rect">
            <a:avLst/>
          </a:prstGeom>
          <a:noFill/>
        </p:spPr>
        <p:txBody>
          <a:bodyPr wrap="square" rtlCol="0">
            <a:spAutoFit/>
          </a:bodyPr>
          <a:lstStyle/>
          <a:p>
            <a:pPr algn="ctr"/>
            <a:r>
              <a:rPr lang="it-IT" sz="2800" b="1" dirty="0">
                <a:solidFill>
                  <a:schemeClr val="bg1"/>
                </a:solidFill>
                <a:latin typeface="Garamond" panose="02020404030301010803" pitchFamily="18" charset="0"/>
              </a:rPr>
              <a:t>GRAZIE</a:t>
            </a:r>
            <a:endParaRPr lang="it-IT" i="1" dirty="0">
              <a:solidFill>
                <a:schemeClr val="bg1"/>
              </a:solidFill>
              <a:latin typeface="Garamond" panose="02020404030301010803" pitchFamily="18" charset="0"/>
            </a:endParaRPr>
          </a:p>
        </p:txBody>
      </p:sp>
    </p:spTree>
    <p:extLst>
      <p:ext uri="{BB962C8B-B14F-4D97-AF65-F5344CB8AC3E}">
        <p14:creationId xmlns:p14="http://schemas.microsoft.com/office/powerpoint/2010/main" val="2781506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p:txBody>
          <a:bodyPr/>
          <a:lstStyle>
            <a:lvl1pPr>
              <a:defRPr>
                <a:latin typeface="Garamond" panose="02020404030301010803" pitchFamily="18" charset="0"/>
              </a:defRPr>
            </a:lvl1pPr>
          </a:lstStyle>
          <a:p>
            <a:fld id="{71A7F353-5207-465C-B0D0-DE92FB280E49}" type="datetime1">
              <a:rPr lang="it-IT" smtClean="0"/>
              <a:t>06/04/2021</a:t>
            </a:fld>
            <a:endParaRPr lang="it-IT" dirty="0">
              <a:latin typeface="Garamond" panose="02020404030301010803" pitchFamily="18" charset="0"/>
            </a:endParaRPr>
          </a:p>
        </p:txBody>
      </p:sp>
      <p:sp>
        <p:nvSpPr>
          <p:cNvPr id="3" name="Footer Placeholder 4">
            <a:extLst>
              <a:ext uri="{FF2B5EF4-FFF2-40B4-BE49-F238E27FC236}">
                <a16:creationId xmlns:a16="http://schemas.microsoft.com/office/drawing/2014/main" id="{BF80239B-0BE0-234F-B2F9-CEB476FB8345}"/>
              </a:ext>
            </a:extLst>
          </p:cNvPr>
          <p:cNvSpPr>
            <a:spLocks noGrp="1"/>
          </p:cNvSpPr>
          <p:nvPr>
            <p:ph type="ftr" sz="quarter" idx="11"/>
          </p:nvPr>
        </p:nvSpPr>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8 </a:t>
            </a:r>
            <a:r>
              <a:rPr lang="it-IT" b="1" dirty="0"/>
              <a:t>«Cittadini in UE»</a:t>
            </a: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p:txBody>
          <a:bodyPr/>
          <a:lstStyle>
            <a:lvl1pPr>
              <a:defRPr>
                <a:latin typeface="Garamond" panose="02020404030301010803" pitchFamily="18" charset="0"/>
              </a:defRPr>
            </a:lvl1pPr>
          </a:lstStyle>
          <a:p>
            <a:fld id="{C3E68A9F-E484-7D4B-81E9-17085C8B9CE5}" type="slidenum">
              <a:rPr lang="it-IT" smtClean="0"/>
              <a:pPr/>
              <a:t>2</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537600" y="1113909"/>
            <a:ext cx="8543926" cy="5355312"/>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sz="1600" b="1" cap="all" dirty="0">
                <a:solidFill>
                  <a:srgbClr val="CB3424"/>
                </a:solidFill>
                <a:effectLst>
                  <a:outerShdw blurRad="38100" dist="38100" dir="2700000" algn="tl">
                    <a:srgbClr val="000000">
                      <a:alpha val="43137"/>
                    </a:srgbClr>
                  </a:outerShdw>
                </a:effectLst>
                <a:latin typeface="Garamond" panose="02020404030301010803" pitchFamily="18" charset="0"/>
              </a:rPr>
              <a:t>Unità 8 – CITTADINI IN UE</a:t>
            </a:r>
            <a:endParaRPr lang="it-IT" sz="1600" cap="all" dirty="0">
              <a:solidFill>
                <a:srgbClr val="CB3424"/>
              </a:solidFill>
              <a:effectLst>
                <a:outerShdw blurRad="38100" dist="38100" dir="2700000" algn="tl">
                  <a:srgbClr val="000000">
                    <a:alpha val="43137"/>
                  </a:srgbClr>
                </a:outerShdw>
              </a:effectLst>
              <a:latin typeface="Garamond" panose="02020404030301010803" pitchFamily="18" charset="0"/>
            </a:endParaRPr>
          </a:p>
          <a:p>
            <a:endParaRPr lang="it-IT" sz="800" i="1" dirty="0">
              <a:solidFill>
                <a:schemeClr val="tx1"/>
              </a:solidFill>
              <a:latin typeface="Garamond" panose="02020404030301010803" pitchFamily="18" charset="0"/>
            </a:endParaRPr>
          </a:p>
          <a:p>
            <a:pPr algn="just"/>
            <a:r>
              <a:rPr lang="it-IT" sz="1600" i="1" dirty="0">
                <a:solidFill>
                  <a:schemeClr val="tx1"/>
                </a:solidFill>
                <a:latin typeface="Garamond" panose="02020404030301010803" pitchFamily="18" charset="0"/>
              </a:rPr>
              <a:t>Dopo l’Italia, ora l’Europa diventa protagonista della riflessione e del lavoro di questa unità. La lettura del brano del cardinale aiuterà a focalizzare i problemi e le risorse che caratterizzano il lungo processo di formazione di una coscienza e di una cittadinanza europee. Il confronto con l’attualità sarà ovviamente centrale nello svolgimento di questa unità. Gli studenti partiranno dalla loro conoscenza e percezione dell’Europa per poi approfondire sia gli aspetti più tecnici che culturali. </a:t>
            </a:r>
          </a:p>
          <a:p>
            <a:pPr algn="just"/>
            <a:r>
              <a:rPr lang="it-IT" sz="1600" i="1" dirty="0">
                <a:solidFill>
                  <a:schemeClr val="tx1"/>
                </a:solidFill>
                <a:latin typeface="Garamond" panose="02020404030301010803" pitchFamily="18" charset="0"/>
              </a:rPr>
              <a:t>Si consiglia di coordinarsi coi colleghi di materie quali Diritto e Economia e Storia, al fine di poter approcciare in maniera completa un argomento così complesso. Se la scuola ha attivati scambi su scala nazionale o europea potrebbe essere interessante far dialogare su questa unità i diversi Istituti. </a:t>
            </a:r>
          </a:p>
          <a:p>
            <a:pPr algn="just"/>
            <a:endParaRPr lang="it-IT" sz="1000" i="1" dirty="0">
              <a:solidFill>
                <a:schemeClr val="tx1"/>
              </a:solidFill>
              <a:latin typeface="Garamond" panose="02020404030301010803" pitchFamily="18" charset="0"/>
            </a:endParaRPr>
          </a:p>
          <a:p>
            <a:pPr algn="just"/>
            <a:r>
              <a:rPr lang="it-IT" sz="1600" i="1" dirty="0">
                <a:solidFill>
                  <a:schemeClr val="tx1"/>
                </a:solidFill>
                <a:latin typeface="Garamond" panose="02020404030301010803" pitchFamily="18" charset="0"/>
              </a:rPr>
              <a:t>Nota tecnica: nel caso avvenga uno scambio a livello nazionale o europeo per favore condividete con noi </a:t>
            </a:r>
            <a:r>
              <a:rPr lang="it-IT" sz="1600" i="1" dirty="0" smtClean="0">
                <a:solidFill>
                  <a:schemeClr val="tx1"/>
                </a:solidFill>
                <a:latin typeface="Garamond" panose="02020404030301010803" pitchFamily="18" charset="0"/>
              </a:rPr>
              <a:t>l’esperienza;, scrivendo a</a:t>
            </a:r>
            <a:r>
              <a:rPr lang="it-IT" sz="1600" i="1" dirty="0">
                <a:solidFill>
                  <a:schemeClr val="tx1"/>
                </a:solidFill>
                <a:latin typeface="Garamond" panose="02020404030301010803" pitchFamily="18" charset="0"/>
              </a:rPr>
              <a:t>: </a:t>
            </a:r>
            <a:r>
              <a:rPr lang="it-IT" sz="1600" i="1" dirty="0">
                <a:solidFill>
                  <a:srgbClr val="CB3424"/>
                </a:solidFill>
                <a:latin typeface="Garamond" panose="02020404030301010803" pitchFamily="18" charset="0"/>
                <a:hlinkClick r:id="rId2"/>
              </a:rPr>
              <a:t>edu@fondazionecarlomariamartini.it</a:t>
            </a:r>
            <a:endParaRPr lang="it-IT" sz="1600" i="1" dirty="0">
              <a:solidFill>
                <a:srgbClr val="CB3424"/>
              </a:solidFill>
              <a:latin typeface="Garamond" panose="02020404030301010803" pitchFamily="18" charset="0"/>
            </a:endParaRPr>
          </a:p>
          <a:p>
            <a:endParaRPr lang="it-IT" sz="600" i="1" dirty="0">
              <a:solidFill>
                <a:schemeClr val="tx1"/>
              </a:solidFill>
              <a:latin typeface="Garamond" panose="02020404030301010803" pitchFamily="18" charset="0"/>
            </a:endParaRPr>
          </a:p>
          <a:p>
            <a:r>
              <a:rPr lang="it-IT" sz="1600" b="1" dirty="0">
                <a:solidFill>
                  <a:srgbClr val="CB3424"/>
                </a:solidFill>
                <a:latin typeface="Garamond" panose="02020404030301010803" pitchFamily="18" charset="0"/>
              </a:rPr>
              <a:t>Le domande</a:t>
            </a:r>
            <a:endParaRPr lang="it-IT" sz="1600" dirty="0">
              <a:solidFill>
                <a:srgbClr val="CB3424"/>
              </a:solidFill>
              <a:latin typeface="Garamond" panose="02020404030301010803" pitchFamily="18" charset="0"/>
            </a:endParaRPr>
          </a:p>
          <a:p>
            <a:pPr marL="800100" lvl="1" indent="-342900">
              <a:spcBef>
                <a:spcPts val="1200"/>
              </a:spcBef>
              <a:buFont typeface="+mj-lt"/>
              <a:buAutoNum type="arabicPeriod"/>
            </a:pPr>
            <a:r>
              <a:rPr lang="it-IT" sz="1600" dirty="0" smtClean="0">
                <a:solidFill>
                  <a:schemeClr val="tx1"/>
                </a:solidFill>
                <a:effectLst>
                  <a:outerShdw blurRad="38100" dist="38100" dir="2700000" algn="tl">
                    <a:srgbClr val="000000">
                      <a:alpha val="43137"/>
                    </a:srgbClr>
                  </a:outerShdw>
                </a:effectLst>
                <a:latin typeface="Garamond" panose="02020404030301010803" pitchFamily="18" charset="0"/>
              </a:rPr>
              <a:t>Quali </a:t>
            </a:r>
            <a:r>
              <a:rPr lang="it-IT" sz="1600" dirty="0">
                <a:solidFill>
                  <a:schemeClr val="tx1"/>
                </a:solidFill>
                <a:effectLst>
                  <a:outerShdw blurRad="38100" dist="38100" dir="2700000" algn="tl">
                    <a:srgbClr val="000000">
                      <a:alpha val="43137"/>
                    </a:srgbClr>
                  </a:outerShdw>
                </a:effectLst>
                <a:latin typeface="Garamond" panose="02020404030301010803" pitchFamily="18" charset="0"/>
              </a:rPr>
              <a:t>Stati europei ho visitato? </a:t>
            </a:r>
          </a:p>
          <a:p>
            <a:pPr marL="800100" lvl="1" indent="-342900">
              <a:spcBef>
                <a:spcPts val="1200"/>
              </a:spcBef>
              <a:buFont typeface="+mj-lt"/>
              <a:buAutoNum type="arabicPeriod"/>
            </a:pPr>
            <a:r>
              <a:rPr lang="it-IT" sz="1600" dirty="0" smtClean="0">
                <a:solidFill>
                  <a:schemeClr val="tx1"/>
                </a:solidFill>
                <a:effectLst>
                  <a:outerShdw blurRad="38100" dist="38100" dir="2700000" algn="tl">
                    <a:srgbClr val="000000">
                      <a:alpha val="43137"/>
                    </a:srgbClr>
                  </a:outerShdw>
                </a:effectLst>
                <a:latin typeface="Garamond" panose="02020404030301010803" pitchFamily="18" charset="0"/>
              </a:rPr>
              <a:t>Conosco </a:t>
            </a:r>
            <a:r>
              <a:rPr lang="it-IT" sz="1600" dirty="0">
                <a:solidFill>
                  <a:schemeClr val="tx1"/>
                </a:solidFill>
                <a:effectLst>
                  <a:outerShdw blurRad="38100" dist="38100" dir="2700000" algn="tl">
                    <a:srgbClr val="000000">
                      <a:alpha val="43137"/>
                    </a:srgbClr>
                  </a:outerShdw>
                </a:effectLst>
                <a:latin typeface="Garamond" panose="02020404030301010803" pitchFamily="18" charset="0"/>
              </a:rPr>
              <a:t>qualche cittadino europeo?</a:t>
            </a:r>
          </a:p>
          <a:p>
            <a:pPr marL="800100" lvl="1" indent="-342900">
              <a:spcBef>
                <a:spcPts val="1200"/>
              </a:spcBef>
              <a:buFont typeface="+mj-lt"/>
              <a:buAutoNum type="arabicPeriod"/>
            </a:pPr>
            <a:r>
              <a:rPr lang="it-IT" sz="1600" dirty="0" smtClean="0">
                <a:solidFill>
                  <a:schemeClr val="tx1"/>
                </a:solidFill>
                <a:effectLst>
                  <a:outerShdw blurRad="38100" dist="38100" dir="2700000" algn="tl">
                    <a:srgbClr val="000000">
                      <a:alpha val="43137"/>
                    </a:srgbClr>
                  </a:outerShdw>
                </a:effectLst>
                <a:latin typeface="Garamond" panose="02020404030301010803" pitchFamily="18" charset="0"/>
              </a:rPr>
              <a:t>Chi </a:t>
            </a:r>
            <a:r>
              <a:rPr lang="it-IT" sz="1600" dirty="0">
                <a:solidFill>
                  <a:schemeClr val="tx1"/>
                </a:solidFill>
                <a:effectLst>
                  <a:outerShdw blurRad="38100" dist="38100" dir="2700000" algn="tl">
                    <a:srgbClr val="000000">
                      <a:alpha val="43137"/>
                    </a:srgbClr>
                  </a:outerShdw>
                </a:effectLst>
                <a:latin typeface="Garamond" panose="02020404030301010803" pitchFamily="18" charset="0"/>
              </a:rPr>
              <a:t>sono i cittadini europei? </a:t>
            </a:r>
          </a:p>
          <a:p>
            <a:pPr marL="800100" lvl="1" indent="-342900">
              <a:spcBef>
                <a:spcPts val="1200"/>
              </a:spcBef>
              <a:buFont typeface="+mj-lt"/>
              <a:buAutoNum type="arabicPeriod"/>
            </a:pPr>
            <a:r>
              <a:rPr lang="it-IT" sz="1600" dirty="0" smtClean="0">
                <a:solidFill>
                  <a:schemeClr val="tx1"/>
                </a:solidFill>
                <a:effectLst>
                  <a:outerShdw blurRad="38100" dist="38100" dir="2700000" algn="tl">
                    <a:srgbClr val="000000">
                      <a:alpha val="43137"/>
                    </a:srgbClr>
                  </a:outerShdw>
                </a:effectLst>
                <a:latin typeface="Garamond" panose="02020404030301010803" pitchFamily="18" charset="0"/>
              </a:rPr>
              <a:t>Che </a:t>
            </a:r>
            <a:r>
              <a:rPr lang="it-IT" sz="1600" dirty="0">
                <a:solidFill>
                  <a:schemeClr val="tx1"/>
                </a:solidFill>
                <a:effectLst>
                  <a:outerShdw blurRad="38100" dist="38100" dir="2700000" algn="tl">
                    <a:srgbClr val="000000">
                      <a:alpha val="43137"/>
                    </a:srgbClr>
                  </a:outerShdw>
                </a:effectLst>
                <a:latin typeface="Garamond" panose="02020404030301010803" pitchFamily="18" charset="0"/>
              </a:rPr>
              <a:t>cos’è e a cosa mi serve la cittadinanza europea?</a:t>
            </a:r>
          </a:p>
          <a:p>
            <a:pPr marL="800100" lvl="1" indent="-342900">
              <a:spcBef>
                <a:spcPts val="1200"/>
              </a:spcBef>
              <a:buFont typeface="+mj-lt"/>
              <a:buAutoNum type="arabicPeriod"/>
            </a:pPr>
            <a:r>
              <a:rPr lang="it-IT" sz="1600" dirty="0" smtClean="0">
                <a:solidFill>
                  <a:schemeClr val="tx1"/>
                </a:solidFill>
                <a:effectLst>
                  <a:outerShdw blurRad="38100" dist="38100" dir="2700000" algn="tl">
                    <a:srgbClr val="000000">
                      <a:alpha val="43137"/>
                    </a:srgbClr>
                  </a:outerShdw>
                </a:effectLst>
                <a:latin typeface="Garamond" panose="02020404030301010803" pitchFamily="18" charset="0"/>
              </a:rPr>
              <a:t>Io </a:t>
            </a:r>
            <a:r>
              <a:rPr lang="it-IT" sz="1600" dirty="0">
                <a:solidFill>
                  <a:schemeClr val="tx1"/>
                </a:solidFill>
                <a:effectLst>
                  <a:outerShdw blurRad="38100" dist="38100" dir="2700000" algn="tl">
                    <a:srgbClr val="000000">
                      <a:alpha val="43137"/>
                    </a:srgbClr>
                  </a:outerShdw>
                </a:effectLst>
                <a:latin typeface="Garamond" panose="02020404030301010803" pitchFamily="18" charset="0"/>
              </a:rPr>
              <a:t>mi sento europeo? </a:t>
            </a:r>
          </a:p>
          <a:p>
            <a:pPr>
              <a:spcAft>
                <a:spcPts val="0"/>
              </a:spcAft>
            </a:pP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01240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06/04/2021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3</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318528" y="1122046"/>
            <a:ext cx="9036143" cy="5416868"/>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b="1" dirty="0">
                <a:solidFill>
                  <a:srgbClr val="CB3424"/>
                </a:solidFill>
                <a:latin typeface="Garamond" panose="02020404030301010803" pitchFamily="18" charset="0"/>
              </a:rPr>
              <a:t>Possibili attività connesse</a:t>
            </a:r>
          </a:p>
          <a:p>
            <a:endParaRPr lang="it-IT" sz="500" b="1" dirty="0">
              <a:solidFill>
                <a:srgbClr val="CB3424"/>
              </a:solidFill>
              <a:latin typeface="Garamond" panose="02020404030301010803" pitchFamily="18" charset="0"/>
            </a:endParaRPr>
          </a:p>
          <a:p>
            <a:pPr marL="342900" indent="-342900" algn="just" fontAlgn="base">
              <a:buFont typeface="+mj-lt"/>
              <a:buAutoNum type="alphaLcPeriod"/>
            </a:pPr>
            <a:r>
              <a:rPr lang="it-IT" dirty="0">
                <a:solidFill>
                  <a:schemeClr val="tx1"/>
                </a:solidFill>
                <a:latin typeface="Garamond" panose="02020404030301010803" pitchFamily="18" charset="0"/>
              </a:rPr>
              <a:t>Approfondimento di geopolitica sui criteri per entrare a far parte dell’Unione europea e sui vari Stati che sono in trattativa. Particolare attenzione può essere rivolta alla Turchia, data la sua posizione geografica.</a:t>
            </a:r>
          </a:p>
          <a:p>
            <a:pPr marL="342900" indent="-342900" algn="just" fontAlgn="base">
              <a:buFont typeface="+mj-lt"/>
              <a:buAutoNum type="alphaLcPeriod"/>
            </a:pPr>
            <a:r>
              <a:rPr lang="it-IT" dirty="0">
                <a:solidFill>
                  <a:schemeClr val="tx1"/>
                </a:solidFill>
                <a:latin typeface="Garamond" panose="02020404030301010803" pitchFamily="18" charset="0"/>
              </a:rPr>
              <a:t>Individuare nella cronaca degli ultimi mesi (o anni) esempi dei “segni di speranza” e dei “segni preoccupanti” indicati nel testo di Martini.</a:t>
            </a:r>
          </a:p>
          <a:p>
            <a:pPr marL="342900" indent="-342900" algn="just" fontAlgn="base">
              <a:buFont typeface="+mj-lt"/>
              <a:buAutoNum type="alphaLcPeriod"/>
            </a:pPr>
            <a:r>
              <a:rPr lang="it-IT" dirty="0">
                <a:solidFill>
                  <a:schemeClr val="tx1"/>
                </a:solidFill>
                <a:latin typeface="Garamond" panose="02020404030301010803" pitchFamily="18" charset="0"/>
              </a:rPr>
              <a:t>Approfondimento sulle rotte di immigrazione verso l’Europa. Si suggerisce, data l’attualità, di concentrarsi sulla cosiddetta “rotta balcanica”. Vedi materiale nei collegamenti.</a:t>
            </a:r>
          </a:p>
          <a:p>
            <a:pPr marL="342900" indent="-342900" algn="just" fontAlgn="base">
              <a:buFont typeface="+mj-lt"/>
              <a:buAutoNum type="alphaLcPeriod"/>
            </a:pPr>
            <a:r>
              <a:rPr lang="it-IT" dirty="0">
                <a:solidFill>
                  <a:schemeClr val="tx1"/>
                </a:solidFill>
                <a:latin typeface="Garamond" panose="02020404030301010803" pitchFamily="18" charset="0"/>
              </a:rPr>
              <a:t>Definire insieme cosa significhi “cittadinanza europea”, non solo dal punto di vista del diritto, ma anche della cultura e della spiritualità. </a:t>
            </a:r>
          </a:p>
          <a:p>
            <a:pPr lvl="0"/>
            <a:endParaRPr lang="it-IT" sz="300" dirty="0">
              <a:solidFill>
                <a:schemeClr val="tx1"/>
              </a:solidFill>
              <a:latin typeface="Garamond" panose="02020404030301010803" pitchFamily="18" charset="0"/>
            </a:endParaRPr>
          </a:p>
          <a:p>
            <a:r>
              <a:rPr lang="it-IT" b="1" dirty="0">
                <a:solidFill>
                  <a:srgbClr val="CB3424"/>
                </a:solidFill>
                <a:latin typeface="Garamond" panose="02020404030301010803" pitchFamily="18" charset="0"/>
              </a:rPr>
              <a:t>Compito di realtà (con possibilità di valutazione)</a:t>
            </a:r>
          </a:p>
          <a:p>
            <a:pPr marL="342900" indent="-342900" algn="just">
              <a:buFont typeface="Arial" panose="020B0604020202020204" pitchFamily="34" charset="0"/>
              <a:buChar char="•"/>
            </a:pPr>
            <a:r>
              <a:rPr lang="it-IT" dirty="0">
                <a:solidFill>
                  <a:schemeClr val="tx1"/>
                </a:solidFill>
                <a:latin typeface="Garamond" panose="02020404030301010803" pitchFamily="18" charset="0"/>
              </a:rPr>
              <a:t>Organizzare un’intervista ad un eurodeputato/a. Dopo aver scoperto i nomi degli eurodeputati della loro circoscrizione, gli studenti provano a contattarli e ad organizzare un’intervista/incontro che potrà essere utilizzato anche in occasione di assemblee d’istituto o altri eventi collettivi. Si suggerisce di usare il testo del card. Martini come spunto di partenza, come già avvenuto nell’unità 6 (vedi sopra). Valutazione possibile per Italiano ed </a:t>
            </a:r>
            <a:r>
              <a:rPr lang="it-IT" dirty="0" err="1">
                <a:solidFill>
                  <a:schemeClr val="tx1"/>
                </a:solidFill>
                <a:latin typeface="Garamond" panose="02020404030301010803" pitchFamily="18" charset="0"/>
              </a:rPr>
              <a:t>ed</a:t>
            </a:r>
            <a:r>
              <a:rPr lang="it-IT" dirty="0">
                <a:solidFill>
                  <a:schemeClr val="tx1"/>
                </a:solidFill>
                <a:latin typeface="Garamond" panose="02020404030301010803" pitchFamily="18" charset="0"/>
              </a:rPr>
              <a:t>. civica. </a:t>
            </a:r>
            <a:endParaRPr lang="it-IT" dirty="0" smtClean="0">
              <a:solidFill>
                <a:schemeClr val="tx1"/>
              </a:solidFill>
              <a:latin typeface="Garamond" panose="02020404030301010803" pitchFamily="18" charset="0"/>
            </a:endParaRPr>
          </a:p>
          <a:p>
            <a:pPr algn="just"/>
            <a:r>
              <a:rPr lang="it-IT" dirty="0" smtClean="0">
                <a:solidFill>
                  <a:schemeClr val="tx1"/>
                </a:solidFill>
                <a:latin typeface="Garamond" panose="02020404030301010803" pitchFamily="18" charset="0"/>
              </a:rPr>
              <a:t>	Si </a:t>
            </a:r>
            <a:r>
              <a:rPr lang="it-IT" dirty="0">
                <a:solidFill>
                  <a:schemeClr val="tx1"/>
                </a:solidFill>
                <a:latin typeface="Garamond" panose="02020404030301010803" pitchFamily="18" charset="0"/>
              </a:rPr>
              <a:t>segnalano le </a:t>
            </a:r>
            <a:r>
              <a:rPr lang="it-IT" dirty="0" err="1" smtClean="0">
                <a:solidFill>
                  <a:schemeClr val="tx1"/>
                </a:solidFill>
                <a:latin typeface="Garamond" panose="02020404030301010803" pitchFamily="18" charset="0"/>
              </a:rPr>
              <a:t>pagine:</a:t>
            </a:r>
            <a:r>
              <a:rPr lang="it-IT" sz="1400" dirty="0" err="1" smtClean="0">
                <a:solidFill>
                  <a:schemeClr val="tx1"/>
                </a:solidFill>
                <a:latin typeface="Garamond" panose="02020404030301010803" pitchFamily="18" charset="0"/>
                <a:hlinkClick r:id="rId2"/>
              </a:rPr>
              <a:t>https</a:t>
            </a:r>
            <a:r>
              <a:rPr lang="it-IT" sz="1400" dirty="0">
                <a:solidFill>
                  <a:schemeClr val="tx1"/>
                </a:solidFill>
                <a:latin typeface="Garamond" panose="02020404030301010803" pitchFamily="18" charset="0"/>
                <a:hlinkClick r:id="rId2"/>
              </a:rPr>
              <a:t>://www.europarl.europa.eu/italy/it/per-i-giovani</a:t>
            </a:r>
            <a:r>
              <a:rPr lang="it-IT" sz="1400" dirty="0" smtClean="0">
                <a:solidFill>
                  <a:schemeClr val="tx1"/>
                </a:solidFill>
                <a:latin typeface="Garamond" panose="02020404030301010803" pitchFamily="18" charset="0"/>
              </a:rPr>
              <a:t>; 	</a:t>
            </a:r>
            <a:r>
              <a:rPr lang="it-IT" sz="1400" dirty="0" smtClean="0">
                <a:solidFill>
                  <a:schemeClr val="tx1"/>
                </a:solidFill>
                <a:latin typeface="Garamond" panose="02020404030301010803" pitchFamily="18" charset="0"/>
                <a:hlinkClick r:id="rId3"/>
              </a:rPr>
              <a:t>https</a:t>
            </a:r>
            <a:r>
              <a:rPr lang="it-IT" sz="1400" dirty="0">
                <a:solidFill>
                  <a:schemeClr val="tx1"/>
                </a:solidFill>
                <a:latin typeface="Garamond" panose="02020404030301010803" pitchFamily="18" charset="0"/>
                <a:hlinkClick r:id="rId3"/>
              </a:rPr>
              <a:t>://www.europarl.europa.eu/italy/it/scoprire-l-europa/i-vostri-deputati</a:t>
            </a:r>
            <a:endParaRPr lang="it-IT" sz="1400" dirty="0">
              <a:solidFill>
                <a:schemeClr val="tx1"/>
              </a:solidFill>
              <a:latin typeface="Garamond" panose="02020404030301010803" pitchFamily="18" charset="0"/>
            </a:endParaRPr>
          </a:p>
          <a:p>
            <a:pPr marL="342900" indent="-342900" algn="just">
              <a:buFont typeface="Arial" panose="020B0604020202020204" pitchFamily="34" charset="0"/>
              <a:buChar char="•"/>
            </a:pPr>
            <a:endParaRPr lang="it-IT" dirty="0">
              <a:solidFill>
                <a:schemeClr val="tx1"/>
              </a:solidFill>
              <a:latin typeface="Garamond" panose="02020404030301010803" pitchFamily="18" charset="0"/>
            </a:endParaRPr>
          </a:p>
        </p:txBody>
      </p:sp>
      <p:sp>
        <p:nvSpPr>
          <p:cNvPr id="6" name="Footer Placeholder 4">
            <a:extLst>
              <a:ext uri="{FF2B5EF4-FFF2-40B4-BE49-F238E27FC236}">
                <a16:creationId xmlns:a16="http://schemas.microsoft.com/office/drawing/2014/main" id="{CC0C27C2-9D0B-4ADF-8368-88265AE4D8C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8 </a:t>
            </a:r>
            <a:r>
              <a:rPr lang="it-IT" b="1" dirty="0"/>
              <a:t>«Cittadini in UE»</a:t>
            </a:r>
          </a:p>
        </p:txBody>
      </p:sp>
    </p:spTree>
    <p:extLst>
      <p:ext uri="{BB962C8B-B14F-4D97-AF65-F5344CB8AC3E}">
        <p14:creationId xmlns:p14="http://schemas.microsoft.com/office/powerpoint/2010/main" val="3647652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06/04/2021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4</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4816447"/>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nSpc>
                <a:spcPct val="107000"/>
              </a:lnSpc>
              <a:spcAft>
                <a:spcPts val="800"/>
              </a:spcAft>
            </a:pPr>
            <a:r>
              <a:rPr lang="it-IT" b="1" cap="all" dirty="0">
                <a:solidFill>
                  <a:srgbClr val="CB3424"/>
                </a:solidFill>
                <a:latin typeface="Garamond" panose="02020404030301010803" pitchFamily="18" charset="0"/>
                <a:ea typeface="Calibri" panose="020F0502020204030204" pitchFamily="34" charset="0"/>
                <a:cs typeface="Times New Roman" panose="02020603050405020304" pitchFamily="18" charset="0"/>
              </a:rPr>
              <a:t>TESTI DI Carlo Maria Martini</a:t>
            </a:r>
          </a:p>
          <a:p>
            <a:pPr algn="just">
              <a:lnSpc>
                <a:spcPct val="107000"/>
              </a:lnSpc>
              <a:spcAft>
                <a:spcPts val="800"/>
              </a:spcAft>
            </a:pPr>
            <a:r>
              <a:rPr lang="it-IT" b="1" dirty="0">
                <a:solidFill>
                  <a:schemeClr val="tx1"/>
                </a:solidFill>
                <a:latin typeface="Garamond" panose="02020404030301010803" pitchFamily="18" charset="0"/>
                <a:ea typeface="Calibri" panose="020F0502020204030204" pitchFamily="34" charset="0"/>
                <a:cs typeface="Times New Roman" panose="02020603050405020304" pitchFamily="18" charset="0"/>
              </a:rPr>
              <a:t>Quale dimensione socio-culturale per la nuova Europa?</a:t>
            </a:r>
          </a:p>
          <a:p>
            <a:pPr algn="just">
              <a:lnSpc>
                <a:spcPct val="107000"/>
              </a:lnSpc>
              <a:spcAft>
                <a:spcPts val="800"/>
              </a:spcAft>
            </a:pPr>
            <a:r>
              <a:rPr lang="it-IT" sz="1400" dirty="0">
                <a:solidFill>
                  <a:schemeClr val="tx1"/>
                </a:solidFill>
                <a:latin typeface="Garamond" panose="02020404030301010803" pitchFamily="18" charset="0"/>
                <a:ea typeface="Calibri" panose="020F0502020204030204" pitchFamily="34" charset="0"/>
                <a:cs typeface="Times New Roman" panose="02020603050405020304" pitchFamily="18" charset="0"/>
              </a:rPr>
              <a:t>(dalla relazione al Convegno "Europa: spazio aperto", promosso dall'Università commerciale Luigi Bocconi di Milano, 28 gennaio 2002, pubblicata in Perché il sale non perda il sapore. Discorsi, interventi, lettere e omelie, EDB 2002, pp. 55-70)</a:t>
            </a:r>
          </a:p>
          <a:p>
            <a:pPr algn="just">
              <a:lnSpc>
                <a:spcPct val="107000"/>
              </a:lnSpc>
              <a:spcAft>
                <a:spcPts val="800"/>
              </a:spcAft>
            </a:pPr>
            <a:r>
              <a:rPr lang="it-IT" dirty="0" smtClean="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Il </a:t>
            </a: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senso della costruzione dell’Unione Europea risiede nel progetto di concordia tra i popoli del continente, valorizzando le rispettive identità culturali, sociali, religiose. Costruire una cultura della solidarietà e ripensare in questa linea l’idea stessa di nazione al fine di costruire una casa comune ospitale nel tempo delle migrazioni. Questo il compito dell’Europa che, fedele alle sue tradizioni e attenta alle domande del mondo globalizzato, non può che fondarsi sul riconoscimento del valore della persona umana e della sua inviolabile dignità.</a:t>
            </a:r>
          </a:p>
          <a:p>
            <a:pPr algn="just">
              <a:lnSpc>
                <a:spcPct val="107000"/>
              </a:lnSpc>
            </a:pPr>
            <a:r>
              <a:rPr lang="it-IT" dirty="0" smtClean="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Nell’affrontare </a:t>
            </a: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l’interrogativo «Quale dimensione socioculturale per la nuova Europa?», vorrei proporre alcune riflessioni. In particolare, intendo:</a:t>
            </a:r>
          </a:p>
          <a:p>
            <a:pPr algn="just">
              <a:lnSpc>
                <a:spcPct val="107000"/>
              </a:lnSpc>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a) richiamare qualche elemento descrittivo dell’Europa di oggi (2002, </a:t>
            </a:r>
            <a:r>
              <a:rPr lang="it-IT" dirty="0" err="1">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ndr</a:t>
            </a: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a:t>
            </a:r>
          </a:p>
          <a:p>
            <a:pPr algn="just">
              <a:lnSpc>
                <a:spcPct val="107000"/>
              </a:lnSpc>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b) tratteggiare i lineamenti principali della «nuova Europa» da costruire;</a:t>
            </a:r>
          </a:p>
          <a:p>
            <a:pPr algn="just">
              <a:lnSpc>
                <a:spcPct val="107000"/>
              </a:lnSpc>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c) sottolineare le sfide socio-culturali che l’Europa è chiamata ad affrontare</a:t>
            </a:r>
            <a:r>
              <a:rPr lang="it-IT" dirty="0" smtClean="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a:t>
            </a:r>
            <a:endPar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7" name="Footer Placeholder 4">
            <a:extLst>
              <a:ext uri="{FF2B5EF4-FFF2-40B4-BE49-F238E27FC236}">
                <a16:creationId xmlns:a16="http://schemas.microsoft.com/office/drawing/2014/main" id="{491A2B9F-1618-437B-AEF9-1F18BA6743E9}"/>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8 </a:t>
            </a:r>
            <a:r>
              <a:rPr lang="it-IT" b="1" dirty="0"/>
              <a:t>«Cittadini in UE»</a:t>
            </a:r>
          </a:p>
        </p:txBody>
      </p:sp>
    </p:spTree>
    <p:extLst>
      <p:ext uri="{BB962C8B-B14F-4D97-AF65-F5344CB8AC3E}">
        <p14:creationId xmlns:p14="http://schemas.microsoft.com/office/powerpoint/2010/main" val="4033308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06/04/2021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5</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7" y="1247616"/>
            <a:ext cx="8543926" cy="5121210"/>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lnSpc>
                <a:spcPct val="107000"/>
              </a:lnSpc>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Quella che abbiamo di fronte a noi e di cui noi siamo parte è un’Europa caratterizzata da una certa «ambivalenza», che dice compresenza, nei medesimi fenomeni, di elementi di speranza e di preoccupazione. Limitandomi agli aspetti più propriamente culturali, sociali e politici, ricordo alcuni fenomeni:</a:t>
            </a:r>
          </a:p>
          <a:p>
            <a:pPr algn="just">
              <a:lnSpc>
                <a:spcPct val="107000"/>
              </a:lnSpc>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a) il processo di transizione politico-istituzionale,</a:t>
            </a:r>
          </a:p>
          <a:p>
            <a:pPr algn="just">
              <a:lnSpc>
                <a:spcPct val="107000"/>
              </a:lnSpc>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b) l’allargarsi dei flussi migratori dall’est europeo, ai quali vanno aggiunti quelli dal sud e da diversi paesi dell’Africa e dell’Asia,</a:t>
            </a:r>
          </a:p>
          <a:p>
            <a:pPr algn="just">
              <a:lnSpc>
                <a:spcPct val="107000"/>
              </a:lnSpc>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c) il generale fenomeno della globalizzazione – nei suoi risvolti economico-finanziari, culturali, sociali e politici – che sta interessando e coinvolgendo anche i popoli e gli Stati europei,</a:t>
            </a:r>
          </a:p>
          <a:p>
            <a:pPr algn="just">
              <a:lnSpc>
                <a:spcPct val="107000"/>
              </a:lnSpc>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d) la fase di accelerazione del processo di unificazione e di integrazione europea, con l’introduzione della moneta unica e l’effettivo inizio della circolazione dell’euro, le prospettive e i progetti di allargamento dell’Unione europea anche ad altri paesi del continente,</a:t>
            </a:r>
          </a:p>
          <a:p>
            <a:pPr algn="just">
              <a:lnSpc>
                <a:spcPct val="107000"/>
              </a:lnSpc>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Di fronte a un simile scenario, non è difficile notare alcuni segni di speranza, che convivono con alcuni aspetti problematici e preoccupanti. Per esempio, non è difficile scorgere elementi e istanze di tipo etico che rimandano a un profondo anelito alla libertà politica e, ancora più radicalmente, alla possibilità di costruire una società pluralista dove i diritti di tutti, comprese le minoranze, siano di fatto tutelati. </a:t>
            </a:r>
          </a:p>
        </p:txBody>
      </p:sp>
      <p:sp>
        <p:nvSpPr>
          <p:cNvPr id="7" name="Footer Placeholder 4">
            <a:extLst>
              <a:ext uri="{FF2B5EF4-FFF2-40B4-BE49-F238E27FC236}">
                <a16:creationId xmlns:a16="http://schemas.microsoft.com/office/drawing/2014/main" id="{B4BB9DC0-0BD0-47FF-A815-51B126796EB2}"/>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8 </a:t>
            </a:r>
            <a:r>
              <a:rPr lang="it-IT" b="1" dirty="0"/>
              <a:t>«Cittadini in UE»</a:t>
            </a:r>
          </a:p>
        </p:txBody>
      </p:sp>
    </p:spTree>
    <p:extLst>
      <p:ext uri="{BB962C8B-B14F-4D97-AF65-F5344CB8AC3E}">
        <p14:creationId xmlns:p14="http://schemas.microsoft.com/office/powerpoint/2010/main" val="1330865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06/04/2021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6</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5039328"/>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lnSpc>
                <a:spcPct val="107000"/>
              </a:lnSpc>
            </a:pPr>
            <a:r>
              <a:rPr lang="it-IT" dirty="0" smtClean="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D’altra </a:t>
            </a: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parte, però, non mancano risorgenti spinte verso nuove forme di nazionalismi o di frammentazione della convivenza.</a:t>
            </a:r>
          </a:p>
          <a:p>
            <a:pPr algn="just">
              <a:lnSpc>
                <a:spcPct val="107000"/>
              </a:lnSpc>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Per parte sua, il fenomeno della globalizzazione può certamente significare aumento dell’efficienza e incremento della produzione e può rafforzare il processo di interdipendenza e di unità tra i popoli, offrendo un reale servizio all’intera famiglia umana; nello stesso tempo però, se governato solo o prevalentemente da logiche di stampo mercantilistico, porta a ulteriori disuguaglianze, ingiustizie, emarginazioni.</a:t>
            </a:r>
          </a:p>
          <a:p>
            <a:pPr algn="just">
              <a:lnSpc>
                <a:spcPct val="107000"/>
              </a:lnSpc>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D’altra parte, l’introduzione dell’euro può comportare dei rischi sia perché può favorire l’egemonia della finanza e il predominio degli aspetti economico-mercantilistici, sia perché può contribuire a innalzare nuovi muri in Europa, rivolti soprattutto all’est, per proteggere le economie più forti, fino a ritardare il necessario processo di allargamento dell’Unione.</a:t>
            </a:r>
          </a:p>
          <a:p>
            <a:pPr algn="just">
              <a:lnSpc>
                <a:spcPct val="107000"/>
              </a:lnSpc>
              <a:spcAft>
                <a:spcPts val="800"/>
              </a:spcAft>
            </a:pPr>
            <a:endParaRPr lang="it-IT" sz="800" dirty="0" smtClean="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it-IT" dirty="0" smtClean="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LA </a:t>
            </a: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«NUOVA EUROPA» DA COSTRUIRE</a:t>
            </a:r>
          </a:p>
          <a:p>
            <a:pPr algn="just">
              <a:lnSpc>
                <a:spcPct val="107000"/>
              </a:lnSpc>
              <a:spcAft>
                <a:spcPts val="800"/>
              </a:spcAft>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La meta da raggiungere è quella di un’Europa intera, che torni pienamente a respirare con i suoi «due polmoni», quello della cultura, tradizione e spiritualità orientale e quello della cultura, tradizione e spiritualità occidentale </a:t>
            </a:r>
            <a:r>
              <a:rPr lang="it-IT" dirty="0" smtClean="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a:t>
            </a:r>
            <a:endPar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7" name="Footer Placeholder 4">
            <a:extLst>
              <a:ext uri="{FF2B5EF4-FFF2-40B4-BE49-F238E27FC236}">
                <a16:creationId xmlns:a16="http://schemas.microsoft.com/office/drawing/2014/main" id="{61FE95D3-260A-4903-AC29-082D2102ACAD}"/>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8 </a:t>
            </a:r>
            <a:r>
              <a:rPr lang="it-IT" b="1" dirty="0"/>
              <a:t>«Cittadini in UE»</a:t>
            </a:r>
          </a:p>
        </p:txBody>
      </p:sp>
    </p:spTree>
    <p:extLst>
      <p:ext uri="{BB962C8B-B14F-4D97-AF65-F5344CB8AC3E}">
        <p14:creationId xmlns:p14="http://schemas.microsoft.com/office/powerpoint/2010/main" val="1427643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06/04/2021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7</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4528484"/>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lnSpc>
                <a:spcPct val="107000"/>
              </a:lnSpc>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Continuando con determinazione in questo processo, si potrà giungere a una progressiva complementarità dei popoli, nel rispetto dell’identità e della storia di ognuno di essi, e a una maggiore condivisione di quel patrimonio di valori che ogni nazione ha contribuito a far sbocciare.</a:t>
            </a:r>
          </a:p>
          <a:p>
            <a:pPr algn="just">
              <a:lnSpc>
                <a:spcPct val="107000"/>
              </a:lnSpc>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 Quella da edificare per l’oggi e per il futuro è, inoltre, un’Europa che sappia presentarsi, interpretarsi e realizzarsi come una «famiglia di nazioni» aperta agli altri continenti e coinvolta nell’attuale processo di «globalizzazione mondiale»</a:t>
            </a:r>
          </a:p>
          <a:p>
            <a:pPr algn="just">
              <a:lnSpc>
                <a:spcPct val="107000"/>
              </a:lnSpc>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 Nello stesso tempo e nella medesima linea, la «nuova Europa» da costruire deve presentarsi sempre più come vera «casa comune», ossia realtà capace di dare spazio a forme di intelligente e matura apertura, accoglienza e ospitalità, nella quale non ci sia spazio per discriminazioni, disuguaglianze e ingiustizie, ma tutti – a qualunque cultura o religione appartengano – siano trattati come membri di una sola famiglia. È un’esigenza che si accompagna al crescente fenomeno delle immigrazioni, che provoca l’intera società europea e le sue istituzioni a ricercare modi di convivenza rispettosi di tutti e della legalità, in un processo di sempre più vera integrazione. Solo così si potrà realizzare, tra l’altro, una globalizzazione umana </a:t>
            </a:r>
            <a:r>
              <a:rPr lang="it-IT" dirty="0" smtClean="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e</a:t>
            </a:r>
            <a:endPar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6" name="Footer Placeholder 4">
            <a:extLst>
              <a:ext uri="{FF2B5EF4-FFF2-40B4-BE49-F238E27FC236}">
                <a16:creationId xmlns:a16="http://schemas.microsoft.com/office/drawing/2014/main" id="{32DC173F-8F56-4C61-8CAA-EDCA5F13E83A}"/>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8 </a:t>
            </a:r>
            <a:r>
              <a:rPr lang="it-IT" b="1" dirty="0"/>
              <a:t>«Cittadini in UE»</a:t>
            </a:r>
          </a:p>
        </p:txBody>
      </p:sp>
    </p:spTree>
    <p:extLst>
      <p:ext uri="{BB962C8B-B14F-4D97-AF65-F5344CB8AC3E}">
        <p14:creationId xmlns:p14="http://schemas.microsoft.com/office/powerpoint/2010/main" val="2890724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06/04/2021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8</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4834144"/>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lnSpc>
                <a:spcPct val="107000"/>
              </a:lnSpc>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umanizzante, che non diventi una radice mortifera di esclusione e di emarginazione, bensì una sorgente di inclusione progressiva di tutti nella partecipazione solidale allo scambio dei beni: la grandezza di una civiltà, infatti, si misura anche dalla sua capacità di condividere le proprie risorse con chi ne avesse bisogno</a:t>
            </a:r>
            <a:r>
              <a:rPr lang="it-IT" dirty="0" smtClean="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a:t>
            </a:r>
            <a:endPar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endParaRPr>
          </a:p>
          <a:p>
            <a:pPr algn="just">
              <a:lnSpc>
                <a:spcPct val="107000"/>
              </a:lnSpc>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 Siamo pure chiamati a costruire un’Europa che sia artefice ed esportatrice di pace. Essa deve adoperarsi fattivamente per contribuire a ricercare e realizzare il bene comune della comunità internazionale, nella pace e nella giustizia, offrendo una testimonianza originale e concreta di vita democratica.</a:t>
            </a:r>
          </a:p>
          <a:p>
            <a:pPr algn="just">
              <a:lnSpc>
                <a:spcPct val="107000"/>
              </a:lnSpc>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 In fedeltà creativa alle sue radici più autentiche, la nuova Europa da costruire è, infine, un’«Europa dello spirito», nella quale vengano riscoperti e riproposti per l’oggi i valori che l’hanno modellata lungo tutta la sua storia: la dignità della persona umana; il carattere sacro della vita; il ruolo centrale della famiglia; l’importanza dell’istruzione; la libertà di pensiero, di parola e di professione delle proprie convinzioni o della propria religione; la tutela legale degli individui e dei gruppi; la collaborazione di tutti per il bene comune; il lavoro come bene personale e sociale; l’autorità dello Stato, sottoposta alla legge e alla ragione e «limitata» dai diritti della persona e dei popoli. </a:t>
            </a:r>
          </a:p>
        </p:txBody>
      </p:sp>
      <p:sp>
        <p:nvSpPr>
          <p:cNvPr id="6" name="Footer Placeholder 4">
            <a:extLst>
              <a:ext uri="{FF2B5EF4-FFF2-40B4-BE49-F238E27FC236}">
                <a16:creationId xmlns:a16="http://schemas.microsoft.com/office/drawing/2014/main" id="{941198D9-568F-4A60-980F-09B513ED3C8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8 </a:t>
            </a:r>
            <a:r>
              <a:rPr lang="it-IT" b="1" dirty="0"/>
              <a:t>«Cittadini in UE»</a:t>
            </a:r>
          </a:p>
        </p:txBody>
      </p:sp>
    </p:spTree>
    <p:extLst>
      <p:ext uri="{BB962C8B-B14F-4D97-AF65-F5344CB8AC3E}">
        <p14:creationId xmlns:p14="http://schemas.microsoft.com/office/powerpoint/2010/main" val="11949911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06/04/2021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9</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4472250"/>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lnSpc>
                <a:spcPct val="107000"/>
              </a:lnSpc>
              <a:spcAft>
                <a:spcPts val="600"/>
              </a:spcAft>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Oggi è necessario e urgente ritornare a essi e viverli in modo rinnovato nel momento presente: solo così l’Europa può rinnovarsi e trovare nuovamente se stessa.</a:t>
            </a:r>
          </a:p>
          <a:p>
            <a:pPr algn="just">
              <a:lnSpc>
                <a:spcPct val="107000"/>
              </a:lnSpc>
              <a:spcAft>
                <a:spcPts val="600"/>
              </a:spcAft>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LE SFIDE SOCIO-CULTURALI PER L’EUROPA</a:t>
            </a:r>
          </a:p>
          <a:p>
            <a:pPr algn="just">
              <a:lnSpc>
                <a:spcPct val="107000"/>
              </a:lnSpc>
              <a:spcAft>
                <a:spcPts val="600"/>
              </a:spcAft>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Se questa è la «nuova Europa» da costruire, possiamo ora sottolineare le sfide socio-culturali che l’Europa deve affrontare se vuole realizzare il più compiutamente possibile quel volto che siamo venuti delineando.</a:t>
            </a:r>
          </a:p>
          <a:p>
            <a:pPr algn="just">
              <a:lnSpc>
                <a:spcPct val="107000"/>
              </a:lnSpc>
              <a:spcAft>
                <a:spcPts val="600"/>
              </a:spcAft>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 Occorre raccogliere la sfida di ripensare l’idea stessa di nazione, mantenendo e coltivando come fondamento della solidarietà europea le legittime differenze nazionali e insieme riconoscendo che la stessa identità nazionale non si realizza se non nell’apertura verso gli altri popoli e attraverso la solidarietà con essi. … Si tratta di distinguere adeguatamente tra nazionalismo e patriottismo; di rispettare e promuovere il diritto di ogni nazione a preservare la propria sovranità nazionale; di ricercare formule che, superando l’immediata identificazione tra «Stato» e  «nazione», consentano a popoli diversi di vivere in un’unica entità statale vedendo ampiamente salvaguardati i propri diritti e la propria identità</a:t>
            </a:r>
            <a:r>
              <a:rPr lang="it-IT" dirty="0" smtClean="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a:t>
            </a:r>
            <a:endPar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6" name="Footer Placeholder 4">
            <a:extLst>
              <a:ext uri="{FF2B5EF4-FFF2-40B4-BE49-F238E27FC236}">
                <a16:creationId xmlns:a16="http://schemas.microsoft.com/office/drawing/2014/main" id="{941198D9-568F-4A60-980F-09B513ED3C8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8 </a:t>
            </a:r>
            <a:r>
              <a:rPr lang="it-IT" b="1" dirty="0"/>
              <a:t>«Cittadini in UE»</a:t>
            </a:r>
          </a:p>
        </p:txBody>
      </p:sp>
    </p:spTree>
    <p:extLst>
      <p:ext uri="{BB962C8B-B14F-4D97-AF65-F5344CB8AC3E}">
        <p14:creationId xmlns:p14="http://schemas.microsoft.com/office/powerpoint/2010/main" val="2203649625"/>
      </p:ext>
    </p:extLst>
  </p:cSld>
  <p:clrMapOvr>
    <a:masterClrMapping/>
  </p:clrMapOvr>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CMM_Cittadinanza_U1.pptx" id="{F3DA9416-EC5B-458A-A86B-78426769E64B}" vid="{8D487880-EEB7-4A99-895D-64EBF4FFBE6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o" ma:contentTypeID="0x010100D15B43572EBB6B41AC6740E451A88C09" ma:contentTypeVersion="13" ma:contentTypeDescription="Creare un nuovo documento." ma:contentTypeScope="" ma:versionID="41a6e4b7f744dec1c26731f744bd288f">
  <xsd:schema xmlns:xsd="http://www.w3.org/2001/XMLSchema" xmlns:xs="http://www.w3.org/2001/XMLSchema" xmlns:p="http://schemas.microsoft.com/office/2006/metadata/properties" xmlns:ns3="a7199cc5-02f3-45e2-a878-f43d72996dca" xmlns:ns4="43f2dd92-7763-4bff-8f1b-6d6609a9b2be" targetNamespace="http://schemas.microsoft.com/office/2006/metadata/properties" ma:root="true" ma:fieldsID="4ee3681891662c7669237d1734be3451" ns3:_="" ns4:_="">
    <xsd:import namespace="a7199cc5-02f3-45e2-a878-f43d72996dca"/>
    <xsd:import namespace="43f2dd92-7763-4bff-8f1b-6d6609a9b2be"/>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7199cc5-02f3-45e2-a878-f43d72996dc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3f2dd92-7763-4bff-8f1b-6d6609a9b2be" elementFormDefault="qualified">
    <xsd:import namespace="http://schemas.microsoft.com/office/2006/documentManagement/types"/>
    <xsd:import namespace="http://schemas.microsoft.com/office/infopath/2007/PartnerControls"/>
    <xsd:element name="SharedWithUsers" ma:index="18"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Condiviso con dettagli" ma:internalName="SharedWithDetails" ma:readOnly="true">
      <xsd:simpleType>
        <xsd:restriction base="dms:Note">
          <xsd:maxLength value="255"/>
        </xsd:restriction>
      </xsd:simpleType>
    </xsd:element>
    <xsd:element name="SharingHintHash" ma:index="20" nillable="true" ma:displayName="Hash suggerimento condivisione"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A113BFC-66CE-4CD7-A36C-32BB389EA2A7}">
  <ds:schemaRefs>
    <ds:schemaRef ds:uri="http://purl.org/dc/elements/1.1/"/>
    <ds:schemaRef ds:uri="http://schemas.microsoft.com/office/2006/metadata/properties"/>
    <ds:schemaRef ds:uri="http://schemas.microsoft.com/office/2006/documentManagement/types"/>
    <ds:schemaRef ds:uri="http://purl.org/dc/terms/"/>
    <ds:schemaRef ds:uri="43f2dd92-7763-4bff-8f1b-6d6609a9b2be"/>
    <ds:schemaRef ds:uri="http://purl.org/dc/dcmitype/"/>
    <ds:schemaRef ds:uri="a7199cc5-02f3-45e2-a878-f43d72996dca"/>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02A8316D-2970-4E36-87FB-DC5B19518B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7199cc5-02f3-45e2-a878-f43d72996dca"/>
    <ds:schemaRef ds:uri="43f2dd92-7763-4bff-8f1b-6d6609a9b2b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5D53B7-CFB7-49A3-8D2C-1FB75585C0D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FCMM_Cittadinanza_U1</Template>
  <TotalTime>114</TotalTime>
  <Words>3311</Words>
  <Application>Microsoft Office PowerPoint</Application>
  <PresentationFormat>A4 (21x29,7 cm)</PresentationFormat>
  <Paragraphs>139</Paragraphs>
  <Slides>16</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16</vt:i4>
      </vt:variant>
    </vt:vector>
  </HeadingPairs>
  <TitlesOfParts>
    <vt:vector size="21" baseType="lpstr">
      <vt:lpstr>Arial</vt:lpstr>
      <vt:lpstr>Calibri</vt:lpstr>
      <vt:lpstr>Garamond</vt:lpstr>
      <vt:lpstr>Times New Roman</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FCMM_Cittadinanza_U2</dc:title>
  <dc:creator>Federico Defendenti</dc:creator>
  <cp:lastModifiedBy>Maria Grazia Tanara</cp:lastModifiedBy>
  <cp:revision>26</cp:revision>
  <dcterms:created xsi:type="dcterms:W3CDTF">2021-02-15T14:09:09Z</dcterms:created>
  <dcterms:modified xsi:type="dcterms:W3CDTF">2021-04-06T07:56:25Z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0x010100D15B43572EBB6B41AC6740E451A88C09</vt:lpwstr>
  </property>
</Properties>
</file>