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Lst>
  <p:notesMasterIdLst>
    <p:notesMasterId r:id="rId27"/>
  </p:notesMasterIdLst>
  <p:sldIdLst>
    <p:sldId id="256" r:id="rId5"/>
    <p:sldId id="257" r:id="rId6"/>
    <p:sldId id="275" r:id="rId7"/>
    <p:sldId id="279" r:id="rId8"/>
    <p:sldId id="278" r:id="rId9"/>
    <p:sldId id="281" r:id="rId10"/>
    <p:sldId id="284" r:id="rId11"/>
    <p:sldId id="285" r:id="rId12"/>
    <p:sldId id="296" r:id="rId13"/>
    <p:sldId id="299" r:id="rId14"/>
    <p:sldId id="301" r:id="rId15"/>
    <p:sldId id="302" r:id="rId16"/>
    <p:sldId id="303" r:id="rId17"/>
    <p:sldId id="306" r:id="rId18"/>
    <p:sldId id="308" r:id="rId19"/>
    <p:sldId id="305" r:id="rId20"/>
    <p:sldId id="307" r:id="rId21"/>
    <p:sldId id="309" r:id="rId22"/>
    <p:sldId id="287" r:id="rId23"/>
    <p:sldId id="297" r:id="rId24"/>
    <p:sldId id="298" r:id="rId25"/>
    <p:sldId id="268" r:id="rId26"/>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13" userDrawn="1">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B342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77"/>
  </p:normalViewPr>
  <p:slideViewPr>
    <p:cSldViewPr snapToGrid="0" snapToObjects="1">
      <p:cViewPr varScale="1">
        <p:scale>
          <a:sx n="85" d="100"/>
          <a:sy n="85" d="100"/>
        </p:scale>
        <p:origin x="786" y="78"/>
      </p:cViewPr>
      <p:guideLst>
        <p:guide orient="horz" pos="913"/>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42ADE8-22E0-4C8A-8793-0DEC51AB1CB2}" type="datetimeFigureOut">
              <a:rPr lang="it-IT" smtClean="0"/>
              <a:t>06/04/2021</a:t>
            </a:fld>
            <a:endParaRPr lang="it-IT" dirty="0"/>
          </a:p>
        </p:txBody>
      </p:sp>
      <p:sp>
        <p:nvSpPr>
          <p:cNvPr id="4" name="Segnaposto immagine diapositiva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7DAD629-2F34-4D65-B9C1-7B1D033FFA7B}" type="slidenum">
              <a:rPr lang="it-IT" smtClean="0"/>
              <a:t>‹N›</a:t>
            </a:fld>
            <a:endParaRPr lang="it-IT" dirty="0"/>
          </a:p>
        </p:txBody>
      </p:sp>
    </p:spTree>
    <p:extLst>
      <p:ext uri="{BB962C8B-B14F-4D97-AF65-F5344CB8AC3E}">
        <p14:creationId xmlns:p14="http://schemas.microsoft.com/office/powerpoint/2010/main" val="1812786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spTree>
    <p:extLst>
      <p:ext uri="{BB962C8B-B14F-4D97-AF65-F5344CB8AC3E}">
        <p14:creationId xmlns:p14="http://schemas.microsoft.com/office/powerpoint/2010/main" val="1500291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st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lvl1pPr>
              <a:defRPr>
                <a:latin typeface="Garamond" panose="02020404030301010803" pitchFamily="18" charset="0"/>
              </a:defRPr>
            </a:lvl1pPr>
          </a:lstStyle>
          <a:p>
            <a:fld id="{CD66DEE4-F176-40A7-A87A-54AB7DB44C17}" type="datetime1">
              <a:rPr lang="it-IT" smtClean="0"/>
              <a:t>06/04/2021</a:t>
            </a:fld>
            <a:endParaRPr lang="it-IT" dirty="0">
              <a:latin typeface="Garamond" panose="02020404030301010803" pitchFamily="18" charset="0"/>
            </a:endParaRPr>
          </a:p>
        </p:txBody>
      </p:sp>
      <p:sp>
        <p:nvSpPr>
          <p:cNvPr id="5" name="Footer Placeholder 4"/>
          <p:cNvSpPr>
            <a:spLocks noGrp="1"/>
          </p:cNvSpPr>
          <p:nvPr>
            <p:ph type="ftr" sz="quarter" idx="11"/>
          </p:nvPr>
        </p:nvSpPr>
        <p:spPr/>
        <p:txBody>
          <a:bodyPr/>
          <a:lstStyle>
            <a:lvl1pPr>
              <a:defRPr>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‹N›</a:t>
            </a:fld>
            <a:endParaRPr lang="it-IT" dirty="0">
              <a:latin typeface="Garamond" panose="02020404030301010803" pitchFamily="18" charset="0"/>
            </a:endParaRPr>
          </a:p>
        </p:txBody>
      </p:sp>
      <p:cxnSp>
        <p:nvCxnSpPr>
          <p:cNvPr id="8" name="Connettore 1 7">
            <a:extLst>
              <a:ext uri="{FF2B5EF4-FFF2-40B4-BE49-F238E27FC236}">
                <a16:creationId xmlns:a16="http://schemas.microsoft.com/office/drawing/2014/main" id="{22F75D50-936F-8E48-BDC0-00A16D42FC71}"/>
              </a:ext>
            </a:extLst>
          </p:cNvPr>
          <p:cNvCxnSpPr/>
          <p:nvPr userDrawn="1"/>
        </p:nvCxnSpPr>
        <p:spPr>
          <a:xfrm>
            <a:off x="681038" y="6221505"/>
            <a:ext cx="8543925" cy="0"/>
          </a:xfrm>
          <a:prstGeom prst="line">
            <a:avLst/>
          </a:prstGeom>
        </p:spPr>
        <p:style>
          <a:lnRef idx="1">
            <a:schemeClr val="accent1"/>
          </a:lnRef>
          <a:fillRef idx="0">
            <a:schemeClr val="accent1"/>
          </a:fillRef>
          <a:effectRef idx="0">
            <a:schemeClr val="accent1"/>
          </a:effectRef>
          <a:fontRef idx="minor">
            <a:schemeClr val="tx1"/>
          </a:fontRef>
        </p:style>
      </p:cxnSp>
      <p:pic>
        <p:nvPicPr>
          <p:cNvPr id="9" name="Immagine 8">
            <a:extLst>
              <a:ext uri="{FF2B5EF4-FFF2-40B4-BE49-F238E27FC236}">
                <a16:creationId xmlns:a16="http://schemas.microsoft.com/office/drawing/2014/main" id="{AE931C35-D28E-7846-84E1-64DF764AC038}"/>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3858105" y="302999"/>
            <a:ext cx="2189789" cy="973354"/>
          </a:xfrm>
          <a:prstGeom prst="rect">
            <a:avLst/>
          </a:prstGeom>
        </p:spPr>
      </p:pic>
    </p:spTree>
    <p:extLst>
      <p:ext uri="{BB962C8B-B14F-4D97-AF65-F5344CB8AC3E}">
        <p14:creationId xmlns:p14="http://schemas.microsoft.com/office/powerpoint/2010/main" val="1480925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pertura interna">
    <p:spTree>
      <p:nvGrpSpPr>
        <p:cNvPr id="1" name=""/>
        <p:cNvGrpSpPr/>
        <p:nvPr/>
      </p:nvGrpSpPr>
      <p:grpSpPr>
        <a:xfrm>
          <a:off x="0" y="0"/>
          <a:ext cx="0" cy="0"/>
          <a:chOff x="0" y="0"/>
          <a:chExt cx="0" cy="0"/>
        </a:xfrm>
      </p:grpSpPr>
      <p:pic>
        <p:nvPicPr>
          <p:cNvPr id="7" name="Immagine 6" descr="Immagine che contiene testo&#10;&#10;Descrizione generata automaticamente">
            <a:extLst>
              <a:ext uri="{FF2B5EF4-FFF2-40B4-BE49-F238E27FC236}">
                <a16:creationId xmlns:a16="http://schemas.microsoft.com/office/drawing/2014/main" id="{3B305E9B-7C93-B740-937B-A2E3BC436C7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06000" cy="6858000"/>
          </a:xfrm>
          <a:prstGeom prst="rect">
            <a:avLst/>
          </a:prstGeom>
        </p:spPr>
      </p:pic>
      <p:sp>
        <p:nvSpPr>
          <p:cNvPr id="4" name="Date Placeholder 3"/>
          <p:cNvSpPr>
            <a:spLocks noGrp="1"/>
          </p:cNvSpPr>
          <p:nvPr>
            <p:ph type="dt" sz="half" idx="10"/>
          </p:nvPr>
        </p:nvSpPr>
        <p:spPr/>
        <p:txBody>
          <a:bodyPr/>
          <a:lstStyle>
            <a:lvl1pPr>
              <a:defRPr>
                <a:solidFill>
                  <a:schemeClr val="bg1"/>
                </a:solidFill>
                <a:latin typeface="Garamond" panose="02020404030301010803" pitchFamily="18" charset="0"/>
              </a:defRPr>
            </a:lvl1pPr>
          </a:lstStyle>
          <a:p>
            <a:fld id="{1E5F8242-0BAD-4486-8B3E-8DAF5998033A}" type="datetime1">
              <a:rPr lang="it-IT" smtClean="0"/>
              <a:t>06/04/2021</a:t>
            </a:fld>
            <a:endParaRPr lang="it-IT" dirty="0"/>
          </a:p>
        </p:txBody>
      </p:sp>
      <p:sp>
        <p:nvSpPr>
          <p:cNvPr id="5" name="Footer Placeholder 4"/>
          <p:cNvSpPr>
            <a:spLocks noGrp="1"/>
          </p:cNvSpPr>
          <p:nvPr>
            <p:ph type="ftr" sz="quarter" idx="11"/>
          </p:nvPr>
        </p:nvSpPr>
        <p:spPr/>
        <p:txBody>
          <a:bodyPr/>
          <a:lstStyle>
            <a:lvl1pPr>
              <a:defRPr>
                <a:solidFill>
                  <a:schemeClr val="bg1"/>
                </a:solidFill>
                <a:latin typeface="Garamond" panose="02020404030301010803" pitchFamily="18" charset="0"/>
              </a:defRPr>
            </a:lvl1pPr>
          </a:lstStyle>
          <a:p>
            <a:r>
              <a:rPr lang="it-IT" dirty="0"/>
              <a:t>Percorso didattico: </a:t>
            </a:r>
            <a:r>
              <a:rPr lang="it-IT" b="1" dirty="0"/>
              <a:t>CITTADINANZA</a:t>
            </a:r>
          </a:p>
        </p:txBody>
      </p:sp>
      <p:sp>
        <p:nvSpPr>
          <p:cNvPr id="6" name="Slide Number Placeholder 5"/>
          <p:cNvSpPr>
            <a:spLocks noGrp="1"/>
          </p:cNvSpPr>
          <p:nvPr>
            <p:ph type="sldNum" sz="quarter" idx="12"/>
          </p:nvPr>
        </p:nvSpPr>
        <p:spPr/>
        <p:txBody>
          <a:bodyPr/>
          <a:lstStyle>
            <a:lvl1pPr>
              <a:defRPr>
                <a:solidFill>
                  <a:schemeClr val="bg1"/>
                </a:solidFill>
                <a:latin typeface="Garamond" panose="02020404030301010803" pitchFamily="18" charset="0"/>
              </a:defRPr>
            </a:lvl1pPr>
          </a:lstStyle>
          <a:p>
            <a:fld id="{C3E68A9F-E484-7D4B-81E9-17085C8B9CE5}" type="slidenum">
              <a:rPr lang="it-IT" smtClean="0"/>
              <a:pPr/>
              <a:t>‹N›</a:t>
            </a:fld>
            <a:endParaRPr lang="it-IT" dirty="0"/>
          </a:p>
        </p:txBody>
      </p:sp>
      <p:pic>
        <p:nvPicPr>
          <p:cNvPr id="10" name="Immagine 9" descr="Immagine che contiene testo&#10;&#10;Descrizione generata automaticamente">
            <a:extLst>
              <a:ext uri="{FF2B5EF4-FFF2-40B4-BE49-F238E27FC236}">
                <a16:creationId xmlns:a16="http://schemas.microsoft.com/office/drawing/2014/main" id="{64F83902-2AD1-314E-9DC7-F2BEB714FD85}"/>
              </a:ext>
            </a:extLst>
          </p:cNvPr>
          <p:cNvPicPr>
            <a:picLocks noChangeAspect="1"/>
          </p:cNvPicPr>
          <p:nvPr userDrawn="1"/>
        </p:nvPicPr>
        <p:blipFill>
          <a:blip r:embed="rId3" cstate="screen">
            <a:alphaModFix amt="35000"/>
            <a:extLst>
              <a:ext uri="{28A0092B-C50C-407E-A947-70E740481C1C}">
                <a14:useLocalDpi xmlns:a14="http://schemas.microsoft.com/office/drawing/2010/main"/>
              </a:ext>
            </a:extLst>
          </a:blip>
          <a:stretch>
            <a:fillRect/>
          </a:stretch>
        </p:blipFill>
        <p:spPr>
          <a:xfrm>
            <a:off x="0" y="4273733"/>
            <a:ext cx="9906000" cy="2265181"/>
          </a:xfrm>
          <a:prstGeom prst="rect">
            <a:avLst/>
          </a:prstGeom>
        </p:spPr>
      </p:pic>
    </p:spTree>
    <p:extLst>
      <p:ext uri="{BB962C8B-B14F-4D97-AF65-F5344CB8AC3E}">
        <p14:creationId xmlns:p14="http://schemas.microsoft.com/office/powerpoint/2010/main" val="17660915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Copertina">
    <p:spTree>
      <p:nvGrpSpPr>
        <p:cNvPr id="1" name=""/>
        <p:cNvGrpSpPr/>
        <p:nvPr/>
      </p:nvGrpSpPr>
      <p:grpSpPr>
        <a:xfrm>
          <a:off x="0" y="0"/>
          <a:ext cx="0" cy="0"/>
          <a:chOff x="0" y="0"/>
          <a:chExt cx="0" cy="0"/>
        </a:xfrm>
      </p:grpSpPr>
      <p:pic>
        <p:nvPicPr>
          <p:cNvPr id="3" name="Immagine 2">
            <a:extLst>
              <a:ext uri="{FF2B5EF4-FFF2-40B4-BE49-F238E27FC236}">
                <a16:creationId xmlns:a16="http://schemas.microsoft.com/office/drawing/2014/main" id="{7289B12F-3E49-374E-A3BF-257B8D6F9648}"/>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9930078" cy="6858000"/>
          </a:xfrm>
          <a:prstGeom prst="rect">
            <a:avLst/>
          </a:prstGeom>
        </p:spPr>
      </p:pic>
      <p:pic>
        <p:nvPicPr>
          <p:cNvPr id="4" name="Immagine 3" descr="Immagine che contiene testo&#10;&#10;Descrizione generata automaticamente">
            <a:extLst>
              <a:ext uri="{FF2B5EF4-FFF2-40B4-BE49-F238E27FC236}">
                <a16:creationId xmlns:a16="http://schemas.microsoft.com/office/drawing/2014/main" id="{F7EE5FE2-F0C6-3E45-99F0-8E3096473B47}"/>
              </a:ext>
            </a:extLst>
          </p:cNvPr>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0" y="4592819"/>
            <a:ext cx="9906000" cy="2265181"/>
          </a:xfrm>
          <a:prstGeom prst="rect">
            <a:avLst/>
          </a:prstGeom>
        </p:spPr>
      </p:pic>
    </p:spTree>
    <p:extLst>
      <p:ext uri="{BB962C8B-B14F-4D97-AF65-F5344CB8AC3E}">
        <p14:creationId xmlns:p14="http://schemas.microsoft.com/office/powerpoint/2010/main" val="247467967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4F8DB-D4B4-4FAE-A352-31D35B165624}" type="datetime1">
              <a:rPr lang="it-IT" smtClean="0"/>
              <a:t>06/04/2021</a:t>
            </a:fld>
            <a:endParaRPr lang="it-IT"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it-IT" dirty="0"/>
              <a:t>Percorso didattico: CITTADINANZA</a:t>
            </a:r>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E68A9F-E484-7D4B-81E9-17085C8B9CE5}" type="slidenum">
              <a:rPr lang="it-IT" smtClean="0"/>
              <a:t>‹N›</a:t>
            </a:fld>
            <a:endParaRPr lang="it-IT" dirty="0"/>
          </a:p>
        </p:txBody>
      </p:sp>
    </p:spTree>
    <p:extLst>
      <p:ext uri="{BB962C8B-B14F-4D97-AF65-F5344CB8AC3E}">
        <p14:creationId xmlns:p14="http://schemas.microsoft.com/office/powerpoint/2010/main" val="2623773812"/>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archivio.fondazionecarlomariamartini.it/fcmm-web/storico/detail/IT-FCMM-ST0003-001643/riproporre-e-vivere-primato-della-politica.htm" TargetMode="External"/><Relationship Id="rId2" Type="http://schemas.openxmlformats.org/officeDocument/2006/relationships/hyperlink" Target="https://mk0fondazionecah8mco.kinstacdn.com/wp-content/uploads/2020/10/Cittadini.pdf" TargetMode="External"/><Relationship Id="rId1" Type="http://schemas.openxmlformats.org/officeDocument/2006/relationships/slideLayout" Target="../slideLayouts/slideLayout2.xml"/><Relationship Id="rId5" Type="http://schemas.openxmlformats.org/officeDocument/2006/relationships/hyperlink" Target="https://fondazionecarlomariamartini.it/wp-content/uploads/2019/03/Testi.pdf" TargetMode="External"/><Relationship Id="rId4" Type="http://schemas.openxmlformats.org/officeDocument/2006/relationships/hyperlink" Target="https://www.youtube.com/watch?v=M0CXv0ZvaZI&amp;t=217s&amp;ab_channel=chiesadimilano.i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aggiornamentisociali.it/articoli/tra-locale-e-globale-rilanciamo-la-democrazia/"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mailto:edu@fondazionecarlomariamartini.it"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https://www.leonexiii.it/home-scuole/liceo-scientifico/progetti/jes-mun/" TargetMode="External"/><Relationship Id="rId2" Type="http://schemas.openxmlformats.org/officeDocument/2006/relationships/hyperlink" Target="https://www.un.org/en/mun" TargetMode="External"/><Relationship Id="rId1" Type="http://schemas.openxmlformats.org/officeDocument/2006/relationships/slideLayout" Target="../slideLayouts/slideLayout2.xml"/><Relationship Id="rId4" Type="http://schemas.openxmlformats.org/officeDocument/2006/relationships/hyperlink" Target="https://www.centroastalli.it/la-scrittura-non-va-in-esilio/"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mk0fondazionecah8mco.kinstacdn.com/wp-content/uploads/2020/10/Cittadini.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a:extLst>
              <a:ext uri="{FF2B5EF4-FFF2-40B4-BE49-F238E27FC236}">
                <a16:creationId xmlns:a16="http://schemas.microsoft.com/office/drawing/2014/main" id="{850127D2-187C-8E42-908E-8A80767F3C9E}"/>
              </a:ext>
            </a:extLst>
          </p:cNvPr>
          <p:cNvSpPr txBox="1"/>
          <p:nvPr/>
        </p:nvSpPr>
        <p:spPr>
          <a:xfrm>
            <a:off x="0" y="4371975"/>
            <a:ext cx="9905999" cy="1692771"/>
          </a:xfrm>
          <a:prstGeom prst="rect">
            <a:avLst/>
          </a:prstGeom>
          <a:noFill/>
        </p:spPr>
        <p:txBody>
          <a:bodyPr wrap="square" rtlCol="0">
            <a:spAutoFit/>
          </a:bodyPr>
          <a:lstStyle/>
          <a:p>
            <a:pPr algn="ct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CITTADINANZA – </a:t>
            </a:r>
            <a:r>
              <a:rPr lang="it-IT" sz="2800" b="1" cap="all" dirty="0">
                <a:solidFill>
                  <a:schemeClr val="bg1"/>
                </a:solidFill>
                <a:effectLst>
                  <a:outerShdw blurRad="38100" dist="38100" dir="2700000" algn="tl">
                    <a:srgbClr val="000000">
                      <a:alpha val="43137"/>
                    </a:srgbClr>
                  </a:outerShdw>
                </a:effectLst>
                <a:latin typeface="Garamond" panose="02020404030301010803" pitchFamily="18" charset="0"/>
              </a:rPr>
              <a:t>unità</a:t>
            </a:r>
            <a:r>
              <a:rPr lang="it-IT" sz="2800" b="1" dirty="0">
                <a:solidFill>
                  <a:schemeClr val="bg1"/>
                </a:solidFill>
                <a:effectLst>
                  <a:outerShdw blurRad="38100" dist="38100" dir="2700000" algn="tl">
                    <a:srgbClr val="000000">
                      <a:alpha val="43137"/>
                    </a:srgbClr>
                  </a:outerShdw>
                </a:effectLst>
                <a:latin typeface="Garamond" panose="02020404030301010803" pitchFamily="18" charset="0"/>
              </a:rPr>
              <a:t> 9</a:t>
            </a:r>
            <a:r>
              <a:rPr lang="it-IT" sz="2800" dirty="0">
                <a:solidFill>
                  <a:schemeClr val="bg1"/>
                </a:solidFill>
                <a:effectLst>
                  <a:outerShdw blurRad="38100" dist="38100" dir="2700000" algn="tl">
                    <a:srgbClr val="000000">
                      <a:alpha val="43137"/>
                    </a:srgbClr>
                  </a:outerShdw>
                </a:effectLst>
                <a:latin typeface="Garamond" panose="02020404030301010803" pitchFamily="18" charset="0"/>
              </a:rPr>
              <a:t> </a:t>
            </a:r>
          </a:p>
          <a:p>
            <a:pPr algn="ctr"/>
            <a:r>
              <a:rPr lang="it-IT" sz="4000" b="1" dirty="0">
                <a:solidFill>
                  <a:schemeClr val="bg1"/>
                </a:solidFill>
                <a:effectLst>
                  <a:outerShdw blurRad="38100" dist="38100" dir="2700000" algn="tl">
                    <a:srgbClr val="000000">
                      <a:alpha val="43137"/>
                    </a:srgbClr>
                  </a:outerShdw>
                </a:effectLst>
                <a:latin typeface="Garamond" panose="02020404030301010803" pitchFamily="18" charset="0"/>
              </a:rPr>
              <a:t>Cittadini globali </a:t>
            </a:r>
            <a:endParaRPr lang="it-IT" i="1" dirty="0">
              <a:solidFill>
                <a:schemeClr val="bg1"/>
              </a:solidFill>
              <a:effectLst>
                <a:outerShdw blurRad="38100" dist="38100" dir="2700000" algn="tl">
                  <a:srgbClr val="000000">
                    <a:alpha val="43137"/>
                  </a:srgbClr>
                </a:outerShdw>
              </a:effectLst>
              <a:latin typeface="Garamond" panose="02020404030301010803" pitchFamily="18" charset="0"/>
            </a:endParaRPr>
          </a:p>
          <a:p>
            <a:pPr algn="ctr"/>
            <a:endParaRPr lang="it-IT" i="1" dirty="0">
              <a:solidFill>
                <a:schemeClr val="bg1"/>
              </a:solidFill>
              <a:effectLst>
                <a:outerShdw blurRad="38100" dist="38100" dir="2700000" algn="tl">
                  <a:srgbClr val="000000">
                    <a:alpha val="43137"/>
                  </a:srgbClr>
                </a:outerShdw>
              </a:effectLst>
              <a:latin typeface="Garamond" panose="02020404030301010803" pitchFamily="18" charset="0"/>
            </a:endParaRPr>
          </a:p>
          <a:p>
            <a:pPr algn="ctr"/>
            <a:r>
              <a:rPr lang="it-IT" i="1" dirty="0">
                <a:solidFill>
                  <a:schemeClr val="bg1"/>
                </a:solidFill>
                <a:effectLst>
                  <a:outerShdw blurRad="38100" dist="38100" dir="2700000" algn="tl">
                    <a:srgbClr val="000000">
                      <a:alpha val="43137"/>
                    </a:srgbClr>
                  </a:outerShdw>
                </a:effectLst>
                <a:latin typeface="Garamond" panose="02020404030301010803" pitchFamily="18" charset="0"/>
              </a:rPr>
              <a:t>a cura di Federico Defendenti e Agostino Frigerio</a:t>
            </a:r>
          </a:p>
        </p:txBody>
      </p:sp>
    </p:spTree>
    <p:extLst>
      <p:ext uri="{BB962C8B-B14F-4D97-AF65-F5344CB8AC3E}">
        <p14:creationId xmlns:p14="http://schemas.microsoft.com/office/powerpoint/2010/main" val="4212624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10</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0131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ea typeface="Times New Roman" panose="02020603050405020304" pitchFamily="18" charset="0"/>
                <a:cs typeface="Times New Roman" panose="02020603050405020304" pitchFamily="18" charset="0"/>
              </a:rPr>
              <a:t>cui ognuno sa che cosa stiano facendo in cucina tutti gli altri, nessuno sorprende più nessuno e in realtà non ci si aspetta niente d’interessante, niente di nuovo</a:t>
            </a:r>
            <a:r>
              <a:rPr lang="it-IT" dirty="0" smtClean="0">
                <a:latin typeface="Garamond" panose="02020404030301010803" pitchFamily="18" charset="0"/>
                <a:ea typeface="Times New Roman" panose="02020603050405020304" pitchFamily="18" charset="0"/>
                <a:cs typeface="Times New Roman" panose="02020603050405020304" pitchFamily="18" charset="0"/>
              </a:rPr>
              <a:t>.</a:t>
            </a:r>
          </a:p>
          <a:p>
            <a:pPr algn="just"/>
            <a:r>
              <a:rPr lang="it-IT" dirty="0" smtClean="0">
                <a:latin typeface="Garamond" panose="02020404030301010803" pitchFamily="18" charset="0"/>
              </a:rPr>
              <a:t>Era </a:t>
            </a:r>
            <a:r>
              <a:rPr lang="it-IT" dirty="0">
                <a:latin typeface="Garamond" panose="02020404030301010803" pitchFamily="18" charset="0"/>
              </a:rPr>
              <a:t>questo che attraeva, della città, era per questo che la gente si spostava in massa in città.</a:t>
            </a:r>
          </a:p>
          <a:p>
            <a:pPr algn="just"/>
            <a:r>
              <a:rPr lang="it-IT" dirty="0">
                <a:latin typeface="Garamond" panose="02020404030301010803" pitchFamily="18" charset="0"/>
              </a:rPr>
              <a:t>D’altra parte, c’è la </a:t>
            </a:r>
            <a:r>
              <a:rPr lang="it-IT" dirty="0" err="1">
                <a:latin typeface="Garamond" panose="02020404030301010803" pitchFamily="18" charset="0"/>
              </a:rPr>
              <a:t>mixofobia</a:t>
            </a:r>
            <a:r>
              <a:rPr lang="it-IT" dirty="0">
                <a:latin typeface="Garamond" panose="02020404030301010803" pitchFamily="18" charset="0"/>
              </a:rPr>
              <a:t>, perché se vivi costantemente con gli stranieri - specialmente se hai dei pregiudizi nei loro confronti, dato che l’immondizia globale viene scaricata nelle tue strade e hai già sentito parlare dei pericoli derivanti dall’</a:t>
            </a:r>
            <a:r>
              <a:rPr lang="it-IT" i="1" dirty="0">
                <a:latin typeface="Garamond" panose="02020404030301010803" pitchFamily="18" charset="0"/>
              </a:rPr>
              <a:t>underclass</a:t>
            </a:r>
            <a:r>
              <a:rPr lang="it-IT" dirty="0">
                <a:latin typeface="Garamond" panose="02020404030301010803" pitchFamily="18" charset="0"/>
              </a:rPr>
              <a:t> e hai sentito dire che gli immigrati sono anzitutto dei parassiti del tuo </a:t>
            </a:r>
            <a:r>
              <a:rPr lang="it-IT" i="1" dirty="0">
                <a:latin typeface="Garamond" panose="02020404030301010803" pitchFamily="18" charset="0"/>
              </a:rPr>
              <a:t>welfare</a:t>
            </a:r>
            <a:r>
              <a:rPr lang="it-IT" dirty="0">
                <a:latin typeface="Garamond" panose="02020404030301010803" pitchFamily="18" charset="0"/>
              </a:rPr>
              <a:t> e anche dei terroristi potenziali, che ti uccideranno davvero, prima o poi - allora vivere fra gli stranieri è un’esperienza molto ansiogena. Di conseguenza, si cerca di evitarla, e molte persone hanno deciso di trasmettere questo “istinto a evitare” alle generazioni future, mettendo i loro figli in scuole segregate, dove possono essere immuni da questo mondo orrendo, dallo spaventoso impatto con altri bambini che provengono da famiglie del tipo sbagliato.</a:t>
            </a:r>
          </a:p>
          <a:p>
            <a:pPr algn="just"/>
            <a:r>
              <a:rPr lang="it-IT" dirty="0">
                <a:latin typeface="Garamond" panose="02020404030301010803" pitchFamily="18" charset="0"/>
              </a:rPr>
              <a:t>Queste due tendenze coesistono nella città, e personalmente non credo che di per sé questa coesistenza sia una soluzione. Perciò quel che possiamo fare, che potremmo fare, che dobbiamo fare, è contribuire a cambiare le loro proporzioni: fare qualcosa per incrementare la </a:t>
            </a:r>
            <a:r>
              <a:rPr lang="it-IT" dirty="0" err="1">
                <a:latin typeface="Garamond" panose="02020404030301010803" pitchFamily="18" charset="0"/>
              </a:rPr>
              <a:t>mixofilia</a:t>
            </a:r>
            <a:r>
              <a:rPr lang="it-IT" dirty="0">
                <a:latin typeface="Garamond" panose="02020404030301010803" pitchFamily="18" charset="0"/>
              </a:rPr>
              <a:t> e diminuire la </a:t>
            </a:r>
            <a:r>
              <a:rPr lang="it-IT" dirty="0" err="1">
                <a:latin typeface="Garamond" panose="02020404030301010803" pitchFamily="18" charset="0"/>
              </a:rPr>
              <a:t>mixofobia</a:t>
            </a:r>
            <a:r>
              <a:rPr lang="it-IT" dirty="0">
                <a:latin typeface="Garamond" panose="02020404030301010803" pitchFamily="18" charset="0"/>
              </a:rPr>
              <a:t>.</a:t>
            </a:r>
          </a:p>
          <a:p>
            <a:pPr algn="just"/>
            <a:endParaRPr lang="it-IT" dirty="0">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1381625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11</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355312"/>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smtClean="0">
                <a:latin typeface="Garamond" panose="02020404030301010803" pitchFamily="18" charset="0"/>
              </a:rPr>
              <a:t>Infine, quel che volevo dire è che queste città sono dei laboratori, in cui si scoprono, si sperimentano e s’imparano certi requisiti, che sono indispensabili per risolvere i problemi globali.</a:t>
            </a:r>
          </a:p>
          <a:p>
            <a:pPr algn="just"/>
            <a:r>
              <a:rPr lang="it-IT" dirty="0">
                <a:latin typeface="Garamond" panose="02020404030301010803" pitchFamily="18" charset="0"/>
              </a:rPr>
              <a:t>Ma ora sto parlando di qualcosa che va nella direzione opposta. Qui in città, noi possiamo essere d’aiuto, imparando quell’ arte che sarà indispensabile per ottenere una sicura, pacifica, amichevole coesistenza nel mondo intero. Madeleine </a:t>
            </a:r>
            <a:r>
              <a:rPr lang="it-IT" dirty="0" err="1">
                <a:latin typeface="Garamond" panose="02020404030301010803" pitchFamily="18" charset="0"/>
              </a:rPr>
              <a:t>Bunting</a:t>
            </a:r>
            <a:r>
              <a:rPr lang="it-IT" dirty="0">
                <a:latin typeface="Garamond" panose="02020404030301010803" pitchFamily="18" charset="0"/>
              </a:rPr>
              <a:t>, una giornalista britannica molto saggia, dice che lo spirito della città è formato dall’accumularsi di minuscole interazioni quotidiane con l’autista dell’autobus, gli altri pendolari, il giornalaio, le cameriere dei caffè, e dalle poche parole, dai cenni di saluto, dai premurosi piccoli gesti che spianano gli aspri spigoli della vita urbana.</a:t>
            </a:r>
          </a:p>
          <a:p>
            <a:pPr algn="just"/>
            <a:r>
              <a:rPr lang="it-IT" dirty="0">
                <a:latin typeface="Garamond" panose="02020404030301010803" pitchFamily="18" charset="0"/>
              </a:rPr>
              <a:t>Ebbene, se degli esseri umani accettano e apprezzano altri esseri umani e s’impegnano nel dialogo, di colpo le differenze culturali non sono più un casus belli. E si può farlo ogni giorno, impercettibilmente, in città.</a:t>
            </a:r>
          </a:p>
          <a:p>
            <a:pPr algn="just"/>
            <a:r>
              <a:rPr lang="it-IT" dirty="0">
                <a:latin typeface="Garamond" panose="02020404030301010803" pitchFamily="18" charset="0"/>
              </a:rPr>
              <a:t>E forse, di conseguenza, saremo più preparati a cimentarci con l’enorme compito che ci sta di fronte, ci piaccia o no, e che darà la sua impronta alla nostra intera vita: il compito di rendere umana la comunità degli uomini.</a:t>
            </a:r>
          </a:p>
          <a:p>
            <a:endParaRPr lang="it-IT" dirty="0" smtClean="0">
              <a:latin typeface="Garamond" panose="02020404030301010803" pitchFamily="18" charset="0"/>
            </a:endParaRPr>
          </a:p>
          <a:p>
            <a:endParaRPr lang="it-IT" dirty="0" smtClean="0">
              <a:latin typeface="Garamond" panose="02020404030301010803" pitchFamily="18" charset="0"/>
            </a:endParaRPr>
          </a:p>
          <a:p>
            <a:pPr algn="just"/>
            <a:endParaRPr lang="it-IT" dirty="0">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7278427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12</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0131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rPr>
              <a:t>Desidero finire ricordando che i vecchi sono inclini a ricordare, e perciò - essendo un uomo vecchio - posso farlo anch’io. Quando ero studente, ho avuto un professore di antropologia il quale mi diceva (lo ricordo perfettamente) che gli antropologi sono arrivati a individuare gli albori della società umana grazie al ritrovamento di uno scheletro fossile, lo scheletro di una creatura umanoide invalida, che aveva una gamba spezzata; ma la gamba gli si era spezzata quando era un bambino, e lui era morto all’età di trent’anni. La conclusione dell’antropologo era semplice: lì doveva esserci stata una società umana, perché questo non sarebbe potuto accadere nel branco, dove una gamba spezzata pone fine alla vostra vita, poiché non potete più sostentarvi.  La società umana è diversa dal branco di animali perché qualcuno può sostenervi; è diversa perché è in grado di convivere con degli invalidi, tanto che storicamente la società umana potrebbe dirsi nata insieme con la compassione e con l’aver cura; qualità soltanto umane. La preoccupazione odierna è tutta qui: portare questa compassione e questa sollecitudine sul piano planetario. So che le generazioni precedenti hanno affrontato questo compito, ma voi dovrete proseguire su questa strada, vi piaccia o no, cominciando dalla vostra casa, dalla vostra città, adesso.</a:t>
            </a:r>
          </a:p>
          <a:p>
            <a:endParaRPr lang="it-IT" dirty="0" smtClean="0">
              <a:latin typeface="Garamond" panose="02020404030301010803" pitchFamily="18" charset="0"/>
            </a:endParaRPr>
          </a:p>
          <a:p>
            <a:pPr algn="just"/>
            <a:endParaRPr lang="it-IT" dirty="0">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41108615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13</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3416320"/>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smtClean="0">
                <a:latin typeface="Garamond" panose="02020404030301010803" pitchFamily="18" charset="0"/>
              </a:rPr>
              <a:t>Per </a:t>
            </a:r>
            <a:r>
              <a:rPr lang="it-IT" dirty="0">
                <a:latin typeface="Garamond" panose="02020404030301010803" pitchFamily="18" charset="0"/>
              </a:rPr>
              <a:t>esempio, può concorrere alla crescita della disoccupazione, costituire una minaccia allo 'Stato sociale', favorire la tendenza alle disuguaglianze sia tra paesi diversi sia all'interno degli stessi paesi industrializzati, sollevare interrogativi anche circa la nozione di "sviluppo sostenibile", portare a nuove forme di esclusione sociale, di instabilità e di insicurezza, mettere in discussione l'armonico rapporto tra economia, società e politica, ridurre il potere delle autorità nazionali in materia economica, introdurre una sorta di </a:t>
            </a:r>
            <a:r>
              <a:rPr lang="it-IT" dirty="0" err="1">
                <a:latin typeface="Garamond" panose="02020404030301010803" pitchFamily="18" charset="0"/>
              </a:rPr>
              <a:t>iperconcorrenza</a:t>
            </a:r>
            <a:r>
              <a:rPr lang="it-IT" dirty="0">
                <a:latin typeface="Garamond" panose="02020404030301010803" pitchFamily="18" charset="0"/>
              </a:rPr>
              <a:t> selvaggia, e così via.</a:t>
            </a:r>
          </a:p>
          <a:p>
            <a:pPr algn="just"/>
            <a:r>
              <a:rPr lang="it-IT" dirty="0">
                <a:latin typeface="Garamond" panose="02020404030301010803" pitchFamily="18" charset="0"/>
              </a:rPr>
              <a:t>Il fenomeno della globalizzazione, con tutte le questioni che vi sono connesse, è, alla radice, un compito affidato all'uomo e alla sua responsabilità. Un fenomeno da "conoscere" e da "governare". Perché ciò possa avvenire è necessario lasciarsi guidare da alcuni criteri e da alcune prospettive, che voi vi proponete di approfondire. Mi limito semplicemente a ricordarli.</a:t>
            </a:r>
          </a:p>
          <a:p>
            <a:pPr algn="just"/>
            <a:endParaRPr lang="it-IT" dirty="0">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33301235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62870"/>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b="1" dirty="0">
                <a:solidFill>
                  <a:srgbClr val="C00000"/>
                </a:solidFill>
                <a:latin typeface="Garamond" panose="02020404030301010803" pitchFamily="18" charset="0"/>
              </a:rPr>
              <a:t>TESTI DI CARLO MARIA MARTINI</a:t>
            </a:r>
          </a:p>
          <a:p>
            <a:pPr algn="just"/>
            <a:endParaRPr lang="it-IT" sz="800" dirty="0">
              <a:latin typeface="Garamond" panose="02020404030301010803" pitchFamily="18" charset="0"/>
            </a:endParaRPr>
          </a:p>
          <a:p>
            <a:pPr algn="just"/>
            <a:r>
              <a:rPr lang="it-IT" b="1" dirty="0">
                <a:solidFill>
                  <a:schemeClr val="tx1"/>
                </a:solidFill>
                <a:latin typeface="Garamond" panose="02020404030301010803" pitchFamily="18" charset="0"/>
              </a:rPr>
              <a:t>Globalizzazione, un fenomeno ambivalente</a:t>
            </a:r>
          </a:p>
          <a:p>
            <a:pPr algn="just"/>
            <a:r>
              <a:rPr lang="it-IT" sz="1400" dirty="0">
                <a:solidFill>
                  <a:schemeClr val="tx1"/>
                </a:solidFill>
                <a:latin typeface="Garamond" panose="02020404030301010803" pitchFamily="18" charset="0"/>
              </a:rPr>
              <a:t>(dall’intervento Riproporre e vivere il primato della politica, al Seminario internazionale "Globalizzazione: una sfida per la pace. Solidarietà o esclusione?", promosso dall'istituto internazionale, Milano 29 ottobre 1998, presente in Archivio digitale)</a:t>
            </a:r>
          </a:p>
          <a:p>
            <a:pPr algn="just"/>
            <a:endParaRPr lang="it-IT" sz="800" dirty="0">
              <a:solidFill>
                <a:schemeClr val="tx1"/>
              </a:solidFill>
              <a:latin typeface="Garamond" panose="02020404030301010803" pitchFamily="18" charset="0"/>
            </a:endParaRPr>
          </a:p>
          <a:p>
            <a:pPr algn="just"/>
            <a:r>
              <a:rPr lang="it-IT" i="1" dirty="0">
                <a:solidFill>
                  <a:schemeClr val="tx1"/>
                </a:solidFill>
                <a:latin typeface="Garamond" panose="02020404030301010803" pitchFamily="18" charset="0"/>
              </a:rPr>
              <a:t>La globalizzazione è una sfida per la pace. Ci si prepara un futuro di solidarietà o di esclusione? La globalizzazione ci orienta verso un contesto di interdipendenza e di unità tra i popoli o di divisione e di supremazia delle forze economiche in grado di assoggettare ai propri interessi la Terra intera? L’economia deve lasciare il posto alla politica per realizzare una globalizzazione senza emarginazione. </a:t>
            </a:r>
          </a:p>
          <a:p>
            <a:pPr algn="just"/>
            <a:endParaRPr lang="it-IT" sz="800" dirty="0">
              <a:latin typeface="Garamond" panose="02020404030301010803" pitchFamily="18" charset="0"/>
            </a:endParaRPr>
          </a:p>
          <a:p>
            <a:pPr algn="just"/>
            <a:r>
              <a:rPr lang="it-IT" dirty="0">
                <a:latin typeface="Garamond" panose="02020404030301010803" pitchFamily="18" charset="0"/>
              </a:rPr>
              <a:t>Il tema che intendete affrontare e scandagliare, riprendendo e sviluppando ricerche e incontri precedenti, mette da subito in risalto come quello della globalizzazione sia un fenomeno ambivalente, segnato da esiti positivi e da esiti negativi. Essa può certamente significare aumento dell'efficienza e incremento della produzione e, nello stesso tempo, può rafforzare il processo di interdipendenza e di unità tra i popoli, offrendo un reale servizio all'intera famiglia umana. Ma, purtroppo, essendo spesso governato solo o prevalentemente da logiche di stampo mercantilistico, lo stesso fenomeno della globalizzazione può essere </a:t>
            </a:r>
            <a:r>
              <a:rPr lang="it-IT" dirty="0" smtClean="0">
                <a:latin typeface="Garamond" panose="02020404030301010803" pitchFamily="18" charset="0"/>
              </a:rPr>
              <a:t>foriero di </a:t>
            </a:r>
            <a:r>
              <a:rPr lang="it-IT" dirty="0">
                <a:latin typeface="Garamond" panose="02020404030301010803" pitchFamily="18" charset="0"/>
              </a:rPr>
              <a:t>ulteriori  </a:t>
            </a:r>
            <a:endParaRPr lang="it-IT" dirty="0">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14472595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15</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0131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rPr>
              <a:t>disuguaglianze, ingiustizie, emarginazioni. Per esempio, può concorrere alla crescita della disoccupazione, costituire una minaccia allo 'Stato sociale', favorire la tendenza alle disuguaglianze sia tra paesi diversi sia all'interno degli stessi paesi industrializzati, sollevare interrogativi anche circa la nozione di "sviluppo sostenibile", portare a nuove forme di esclusione sociale, di instabilità e di insicurezza, mettere in discussione l'armonico rapporto tra economia, società e politica, ridurre il potere delle autorità nazionali in materia economica, introdurre una sorta di </a:t>
            </a:r>
            <a:r>
              <a:rPr lang="it-IT" dirty="0" err="1">
                <a:latin typeface="Garamond" panose="02020404030301010803" pitchFamily="18" charset="0"/>
              </a:rPr>
              <a:t>iperconcorrenza</a:t>
            </a:r>
            <a:r>
              <a:rPr lang="it-IT" dirty="0">
                <a:latin typeface="Garamond" panose="02020404030301010803" pitchFamily="18" charset="0"/>
              </a:rPr>
              <a:t> selvaggia, e così via.</a:t>
            </a:r>
          </a:p>
          <a:p>
            <a:pPr algn="just"/>
            <a:r>
              <a:rPr lang="it-IT" dirty="0">
                <a:latin typeface="Garamond" panose="02020404030301010803" pitchFamily="18" charset="0"/>
              </a:rPr>
              <a:t>Il fenomeno della globalizzazione, con tutte le questioni che vi sono connesse, è, alla radice, un compito affidato all'uomo e alla sua responsabilità. Un fenomeno da "conoscere" e da "governare". Perché ciò possa avvenire è necessario lasciarsi guidare da alcuni criteri e da alcune prospettive, che voi vi proponete di approfondire. Mi limito semplicemente a ricordarli.</a:t>
            </a:r>
          </a:p>
          <a:p>
            <a:pPr algn="just"/>
            <a:endParaRPr lang="it-IT" sz="800" b="1" dirty="0" smtClean="0">
              <a:latin typeface="Garamond" panose="02020404030301010803" pitchFamily="18" charset="0"/>
            </a:endParaRPr>
          </a:p>
          <a:p>
            <a:pPr algn="just"/>
            <a:r>
              <a:rPr lang="it-IT" b="1" dirty="0" smtClean="0">
                <a:latin typeface="Garamond" panose="02020404030301010803" pitchFamily="18" charset="0"/>
              </a:rPr>
              <a:t>Un </a:t>
            </a:r>
            <a:r>
              <a:rPr lang="it-IT" b="1" dirty="0">
                <a:latin typeface="Garamond" panose="02020404030301010803" pitchFamily="18" charset="0"/>
              </a:rPr>
              <a:t>fenomeno da conoscere e da governare</a:t>
            </a:r>
          </a:p>
          <a:p>
            <a:pPr algn="just"/>
            <a:r>
              <a:rPr lang="it-IT" dirty="0">
                <a:latin typeface="Garamond" panose="02020404030301010803" pitchFamily="18" charset="0"/>
              </a:rPr>
              <a:t>1.   Occorre anzitutto interpretare e organizzare l'economia riconoscendone il valore e i limiti. Quale aspetto e dimensione dell'attività umana, l'economia non solo è necessaria, ma può anche essere sorgente di fraternità, occasione di scambi concreti tra gli uomini, di dialoghi, di cooperazioni, di diritti riconosciuti, di servizi resi, di dignità affermata nel lavoro.</a:t>
            </a: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330643412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16</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0131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rPr>
              <a:t>Tuttavia non si deve guardare alla realtà economica senza riconoscerne i limiti intrinseci o fare dell'efficienza economica il criterio fondamentale di azione e di decisione. L'economia è solo un aspetto e una dimensione della complessa attività umana; il suo limite intrinseco consiste nell'essere essenzialmente relativa all'uomo: essa ha la persona umana come soggetto, fondamento e fine. Quando si enunciano tali principi non si intende assolutamente condannare la liberalizzazione del mercato in sé, ma chiedere che </a:t>
            </a:r>
            <a:r>
              <a:rPr lang="it-IT" i="1" dirty="0">
                <a:latin typeface="Garamond" panose="02020404030301010803" pitchFamily="18" charset="0"/>
              </a:rPr>
              <a:t>"essa venga prospettata e applicata nel rispetto del primato della persona umana, alla quale devono sottostare i sistemi economici" </a:t>
            </a:r>
            <a:r>
              <a:rPr lang="it-IT" dirty="0">
                <a:latin typeface="Garamond" panose="02020404030301010803" pitchFamily="18" charset="0"/>
              </a:rPr>
              <a:t>(</a:t>
            </a:r>
            <a:r>
              <a:rPr lang="it-IT" dirty="0" err="1">
                <a:latin typeface="Garamond" panose="02020404030301010803" pitchFamily="18" charset="0"/>
              </a:rPr>
              <a:t>cf</a:t>
            </a:r>
            <a:r>
              <a:rPr lang="it-IT" dirty="0">
                <a:latin typeface="Garamond" panose="02020404030301010803" pitchFamily="18" charset="0"/>
              </a:rPr>
              <a:t> n.3).</a:t>
            </a:r>
          </a:p>
          <a:p>
            <a:pPr algn="just"/>
            <a:r>
              <a:rPr lang="it-IT" dirty="0" smtClean="0">
                <a:latin typeface="Garamond" panose="02020404030301010803" pitchFamily="18" charset="0"/>
              </a:rPr>
              <a:t>2.   In </a:t>
            </a:r>
            <a:r>
              <a:rPr lang="it-IT" dirty="0">
                <a:latin typeface="Garamond" panose="02020404030301010803" pitchFamily="18" charset="0"/>
              </a:rPr>
              <a:t>secondo luogo, pur nella necessaria valorizzazione dell'economia, occorre riproporre e vivere il primato della politica. Occorre andare oltre l'economia, ricordando che sopra l'economia sta la politica, intesa quale azione per il bene comune, chiamata a mirare alle forme più alte e più complete della giustizia. Si deve quindi operare il passaggio dall'economia alla politica, convinti che nel settore sociale ed economico, sia nazionale che internazionale, l'ultima decisione spetta al potere politico. In tale prospettiva, diventa importante adoperarsi per realizzare un 'governo mondiale' (come pure 'regionale-europeo') dell'economia. </a:t>
            </a:r>
            <a:endParaRPr lang="it-IT" dirty="0" smtClean="0">
              <a:latin typeface="Garamond" panose="02020404030301010803" pitchFamily="18" charset="0"/>
            </a:endParaRPr>
          </a:p>
          <a:p>
            <a:pPr algn="just"/>
            <a:r>
              <a:rPr lang="it-IT" dirty="0" smtClean="0">
                <a:latin typeface="Garamond" panose="02020404030301010803" pitchFamily="18" charset="0"/>
              </a:rPr>
              <a:t>Il </a:t>
            </a:r>
            <a:r>
              <a:rPr lang="it-IT" dirty="0">
                <a:latin typeface="Garamond" panose="02020404030301010803" pitchFamily="18" charset="0"/>
              </a:rPr>
              <a:t>Papa, nella </a:t>
            </a:r>
            <a:r>
              <a:rPr lang="it-IT" b="1" i="1" dirty="0" err="1">
                <a:latin typeface="Garamond" panose="02020404030301010803" pitchFamily="18" charset="0"/>
              </a:rPr>
              <a:t>Centesimus</a:t>
            </a:r>
            <a:r>
              <a:rPr lang="it-IT" b="1" i="1" dirty="0">
                <a:latin typeface="Garamond" panose="02020404030301010803" pitchFamily="18" charset="0"/>
              </a:rPr>
              <a:t> </a:t>
            </a:r>
            <a:r>
              <a:rPr lang="it-IT" b="1" i="1" dirty="0" err="1">
                <a:latin typeface="Garamond" panose="02020404030301010803" pitchFamily="18" charset="0"/>
              </a:rPr>
              <a:t>annus</a:t>
            </a:r>
            <a:r>
              <a:rPr lang="it-IT" dirty="0">
                <a:latin typeface="Garamond" panose="02020404030301010803" pitchFamily="18" charset="0"/>
              </a:rPr>
              <a:t>, osserva </a:t>
            </a:r>
            <a:r>
              <a:rPr lang="it-IT" dirty="0" smtClean="0">
                <a:latin typeface="Garamond" panose="02020404030301010803" pitchFamily="18" charset="0"/>
              </a:rPr>
              <a:t> come  oggi  sia  sempre  più  avvertito </a:t>
            </a:r>
            <a:r>
              <a:rPr lang="it-IT" i="1" dirty="0" smtClean="0">
                <a:latin typeface="Garamond" panose="02020404030301010803" pitchFamily="18" charset="0"/>
              </a:rPr>
              <a:t>"</a:t>
            </a:r>
            <a:r>
              <a:rPr lang="it-IT" i="1" dirty="0">
                <a:latin typeface="Garamond" panose="02020404030301010803" pitchFamily="18" charset="0"/>
              </a:rPr>
              <a:t>il bisogno che a questa crescente interconnessione </a:t>
            </a:r>
            <a:r>
              <a:rPr lang="it-IT" i="1" dirty="0" smtClean="0">
                <a:latin typeface="Garamond" panose="02020404030301010803" pitchFamily="18" charset="0"/>
              </a:rPr>
              <a:t> dell'economia  corrispondano   validi   Organismi  internazionali  di</a:t>
            </a:r>
            <a:endParaRPr lang="it-IT" i="1" dirty="0">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16629026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17</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370427"/>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i="1" dirty="0" smtClean="0">
                <a:latin typeface="Garamond" panose="02020404030301010803" pitchFamily="18" charset="0"/>
              </a:rPr>
              <a:t>controllo e di guida, che indirizzino l'economia stessa al bene comune, cosa che ormai un singolo Stato, fosse anche il più potente della terra, non è in grado </a:t>
            </a:r>
            <a:r>
              <a:rPr lang="it-IT" i="1" dirty="0">
                <a:latin typeface="Garamond" panose="02020404030301010803" pitchFamily="18" charset="0"/>
              </a:rPr>
              <a:t>di fare".</a:t>
            </a:r>
            <a:endParaRPr lang="it-IT" i="1" dirty="0" smtClean="0">
              <a:latin typeface="Garamond" panose="02020404030301010803" pitchFamily="18" charset="0"/>
            </a:endParaRPr>
          </a:p>
          <a:p>
            <a:pPr algn="just"/>
            <a:endParaRPr lang="it-IT" sz="800" dirty="0">
              <a:latin typeface="Garamond" panose="02020404030301010803" pitchFamily="18" charset="0"/>
            </a:endParaRPr>
          </a:p>
          <a:p>
            <a:pPr algn="just"/>
            <a:r>
              <a:rPr lang="it-IT" dirty="0">
                <a:latin typeface="Garamond" panose="02020404030301010803" pitchFamily="18" charset="0"/>
              </a:rPr>
              <a:t>3.       In ogni caso, non dobbiamo dimenticare mai che fondamentale e decisiva è la questione etica. Cito di nuovo dal discorso di Giovanni Paolo II ai membri della Pontificia Accademia delle Scienze sociali: </a:t>
            </a:r>
            <a:r>
              <a:rPr lang="it-IT" i="1" dirty="0">
                <a:latin typeface="Garamond" panose="02020404030301010803" pitchFamily="18" charset="0"/>
              </a:rPr>
              <a:t>"Di per sé un mercato mondiale organizzato con equilibrio e una buona regolamentazione può portare, oltre al benessere, allo sviluppo della cultura, della democrazia, della solidarietà e della pace. Ci si deve però aspettare effetti ben diversi da un mercato selvaggio che, con il pretesto della competitività, prospera sfruttando a oltranza l'uomo e l'ambiente. Questo tipo di mercato eticamente inaccettabile, non può che avere conseguenze disastrose, per lo meno a lungo termine".</a:t>
            </a:r>
          </a:p>
          <a:p>
            <a:pPr algn="just"/>
            <a:r>
              <a:rPr lang="it-IT" i="1" dirty="0">
                <a:latin typeface="Garamond" panose="02020404030301010803" pitchFamily="18" charset="0"/>
              </a:rPr>
              <a:t>"La sfida insomma" </a:t>
            </a:r>
            <a:r>
              <a:rPr lang="it-IT" dirty="0">
                <a:latin typeface="Garamond" panose="02020404030301010803" pitchFamily="18" charset="0"/>
              </a:rPr>
              <a:t>- scriveva il Papa nel Messaggio già richiamato per la Giornata mondiale della </a:t>
            </a:r>
            <a:r>
              <a:rPr lang="it-IT" dirty="0" smtClean="0">
                <a:latin typeface="Garamond" panose="02020404030301010803" pitchFamily="18" charset="0"/>
              </a:rPr>
              <a:t>pace - </a:t>
            </a:r>
            <a:r>
              <a:rPr lang="it-IT" i="1" dirty="0">
                <a:latin typeface="Garamond" panose="02020404030301010803" pitchFamily="18" charset="0"/>
              </a:rPr>
              <a:t>"è quella di assicurare una globalizzazione nella solidarietà, una globalizzazione senza marginalizzazione". </a:t>
            </a:r>
            <a:endParaRPr lang="it-IT" i="1" dirty="0" smtClean="0">
              <a:latin typeface="Garamond" panose="02020404030301010803" pitchFamily="18" charset="0"/>
            </a:endParaRPr>
          </a:p>
          <a:p>
            <a:pPr algn="just"/>
            <a:r>
              <a:rPr lang="it-IT" dirty="0" smtClean="0">
                <a:latin typeface="Garamond" panose="02020404030301010803" pitchFamily="18" charset="0"/>
              </a:rPr>
              <a:t>Tutto </a:t>
            </a:r>
            <a:r>
              <a:rPr lang="it-IT" dirty="0">
                <a:latin typeface="Garamond" panose="02020404030301010803" pitchFamily="18" charset="0"/>
              </a:rPr>
              <a:t>questo tra le varie classi sociali, dentro la singola nazione tra le sue varie regioni, nell'Europa intera (dell'Est e dell'Ovest), in tutto il mondo e, in particolare, con i paesi e i popoli del Terzo e del Quarto Mondo. </a:t>
            </a:r>
            <a:endParaRPr lang="it-IT" dirty="0">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29538290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18</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1754326"/>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smtClean="0">
                <a:latin typeface="Garamond" panose="02020404030301010803" pitchFamily="18" charset="0"/>
              </a:rPr>
              <a:t>Nella </a:t>
            </a:r>
            <a:r>
              <a:rPr lang="it-IT" dirty="0">
                <a:latin typeface="Garamond" panose="02020404030301010803" pitchFamily="18" charset="0"/>
              </a:rPr>
              <a:t>lucida consapevolezza che globalizzazione e solidarietà sono parole e realtà che non vanno disgiunte, ma chiedono di camminare insieme; anzi, convinti che la solidarietà, prima che un dovere, è un'esigenza che scaturisce dalla stessa rete di interconnessioni che si sviluppano con la globalizzazione.</a:t>
            </a:r>
          </a:p>
          <a:p>
            <a:pPr algn="just"/>
            <a:r>
              <a:rPr lang="it-IT" dirty="0">
                <a:latin typeface="Garamond" panose="02020404030301010803" pitchFamily="18" charset="0"/>
              </a:rPr>
              <a:t>Solo così i processi produttivi saranno davvero a servizio dell'uomo. Solo così si realizzerà la giustizia, premessa e garanzia di pace vera e duratura.</a:t>
            </a: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16407938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19</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355601" y="1402485"/>
            <a:ext cx="9300632" cy="9254713"/>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nSpc>
                <a:spcPct val="107000"/>
              </a:lnSpc>
              <a:spcAft>
                <a:spcPts val="600"/>
              </a:spcAft>
            </a:pP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ALTRI MATERIALI </a:t>
            </a:r>
            <a:r>
              <a:rPr lang="it-IT" b="1" dirty="0" smtClean="0">
                <a:solidFill>
                  <a:srgbClr val="C00000"/>
                </a:solidFill>
                <a:latin typeface="Garamond" panose="02020404030301010803" pitchFamily="18" charset="0"/>
                <a:ea typeface="Calibri" panose="020F0502020204030204" pitchFamily="34" charset="0"/>
                <a:cs typeface="Times New Roman" panose="02020603050405020304" pitchFamily="18" charset="0"/>
              </a:rPr>
              <a:t>MARTINIANI</a:t>
            </a:r>
          </a:p>
          <a:p>
            <a:pPr algn="just">
              <a:lnSpc>
                <a:spcPct val="107000"/>
              </a:lnSpc>
              <a:spcAft>
                <a:spcPts val="800"/>
              </a:spcAft>
            </a:pPr>
            <a:r>
              <a:rPr lang="it-IT"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Scarica </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e leggi l’</a:t>
            </a:r>
            <a:r>
              <a:rPr lang="it-IT"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ebook</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it-IT" b="1" u="sng"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hlinkClick r:id="rId2"/>
              </a:rPr>
              <a:t>Dialoghi sulla dignità, Cittadini</a:t>
            </a:r>
            <a:r>
              <a:rPr lang="it-IT" u="sng"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hlinkClick r:id="rId2"/>
              </a:rPr>
              <a:t>,</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 cura di Fondazione Feltrinelli, Fondazione </a:t>
            </a:r>
            <a:r>
              <a:rPr lang="it-IT"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Martini, 2013 </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con i testi di </a:t>
            </a:r>
            <a:r>
              <a:rPr lang="it-IT"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Zigmunt</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it-IT"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Bauman</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e Carlo Maria </a:t>
            </a:r>
            <a:r>
              <a:rPr lang="it-IT"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Martini</a:t>
            </a:r>
            <a:endParaRPr lang="it-IT" dirty="0" smtClean="0">
              <a:latin typeface="Garamond" panose="02020404030301010803"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it-IT"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Consulta </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nell’Archivio digitale il documento dell’intervento </a:t>
            </a:r>
            <a:r>
              <a:rPr lang="it-IT" b="1" u="sng" dirty="0">
                <a:solidFill>
                  <a:srgbClr val="0000FF"/>
                </a:solidFill>
                <a:latin typeface="Garamond" panose="02020404030301010803" pitchFamily="18" charset="0"/>
                <a:ea typeface="Times New Roman" panose="02020603050405020304" pitchFamily="18" charset="0"/>
                <a:cs typeface="Times New Roman" panose="02020603050405020304" pitchFamily="18" charset="0"/>
                <a:hlinkClick r:id="rId3"/>
              </a:rPr>
              <a:t>Riproporre e vivere il primato della politica</a:t>
            </a:r>
            <a:r>
              <a:rPr lang="it-IT"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 al Seminario internazionale sul tema "Globalizzazione: una sfida per la pace. Solidarietà o esclusione?", promosso dall'istituto internazionale, Milano 29 ottobre </a:t>
            </a:r>
            <a:r>
              <a:rPr lang="it-IT" dirty="0" smtClean="0">
                <a:solidFill>
                  <a:schemeClr val="tx1"/>
                </a:solidFill>
                <a:latin typeface="Garamond" panose="02020404030301010803" pitchFamily="18" charset="0"/>
                <a:ea typeface="Times New Roman" panose="02020603050405020304" pitchFamily="18" charset="0"/>
                <a:cs typeface="Times New Roman" panose="02020603050405020304" pitchFamily="18" charset="0"/>
              </a:rPr>
              <a:t>1998</a:t>
            </a:r>
          </a:p>
          <a:p>
            <a:pPr algn="just">
              <a:lnSpc>
                <a:spcPct val="107000"/>
              </a:lnSpc>
              <a:spcAft>
                <a:spcPts val="800"/>
              </a:spcAft>
            </a:pPr>
            <a:r>
              <a:rPr lang="it-IT"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Guarda </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il video dell’</a:t>
            </a:r>
            <a:r>
              <a:rPr lang="it-IT" u="sng"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hlinkClick r:id="rId4"/>
              </a:rPr>
              <a:t>intervento di Filippo Grandi sulla crisi globale dei rifugiati</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tenuto alla prima edizione della Martini </a:t>
            </a:r>
            <a:r>
              <a:rPr lang="it-IT"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Lecture</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all’</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Università</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degli</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Studi</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di Milano-</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Bicocca</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il 22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marzo</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2019. L</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’Alto Commissario delle Nazioni Unite per i Rifugiati ha affrontato il tema degli esodi forzati a partire da alcune significative pagine del cardinale Martini dedicate </a:t>
            </a:r>
            <a:r>
              <a:rPr lang="it-IT"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all’accoglienza.</a:t>
            </a:r>
            <a:endParaRPr lang="it-IT" dirty="0" smtClean="0">
              <a:latin typeface="Garamond" panose="02020404030301010803" pitchFamily="18" charset="0"/>
              <a:ea typeface="Times New Roman" panose="02020603050405020304" pitchFamily="18" charset="0"/>
              <a:cs typeface="Times New Roman" panose="02020603050405020304" pitchFamily="18" charset="0"/>
            </a:endParaRPr>
          </a:p>
          <a:p>
            <a:pPr algn="just">
              <a:lnSpc>
                <a:spcPct val="107000"/>
              </a:lnSpc>
              <a:spcAft>
                <a:spcPts val="800"/>
              </a:spcAft>
            </a:pPr>
            <a:r>
              <a:rPr lang="it-IT"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Scarica </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e leggi gli </a:t>
            </a:r>
            <a:r>
              <a:rPr lang="it-IT" u="sng"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hlinkClick r:id="rId5"/>
              </a:rPr>
              <a:t>atti della prima edizione della Martini </a:t>
            </a:r>
            <a:r>
              <a:rPr lang="it-IT" u="sng"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hlinkClick r:id="rId5"/>
              </a:rPr>
              <a:t>Lecture</a:t>
            </a:r>
            <a:r>
              <a:rPr lang="it-IT"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all’</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Università</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degli</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Studi</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di Milano-</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Bicocca</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tenutasi</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il 22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marzo</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2019 e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dedicata</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alle</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migrazioni</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Oltre</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alla </a:t>
            </a:r>
            <a:r>
              <a:rPr lang="fr-FR" i="1"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lecture</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di Filippo Grandi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sugli</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esodi</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forzati</a:t>
            </a:r>
            <a:r>
              <a:rPr lang="fr-FR"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gli</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atti</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contengono</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un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saggio</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di Paolo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Bonetti</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dal </a:t>
            </a:r>
            <a:r>
              <a:rPr lang="fr-FR"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titolo</a:t>
            </a:r>
            <a:r>
              <a:rPr lang="fr-FR"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i="1"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Martini di </a:t>
            </a:r>
            <a:r>
              <a:rPr lang="fr-FR" i="1"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fronte</a:t>
            </a:r>
            <a:r>
              <a:rPr lang="fr-FR" i="1"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i="1"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all’immigrazione</a:t>
            </a:r>
            <a:r>
              <a:rPr lang="fr-FR" i="1"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e </a:t>
            </a:r>
            <a:r>
              <a:rPr lang="fr-FR" i="1"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agli</a:t>
            </a:r>
            <a:r>
              <a:rPr lang="fr-FR" i="1"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i="1"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stranieri</a:t>
            </a:r>
            <a:r>
              <a:rPr lang="fr-FR" i="1"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fr-FR" i="1"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prospettive</a:t>
            </a:r>
            <a:r>
              <a:rPr lang="fr-FR" i="1"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per le </a:t>
            </a:r>
            <a:r>
              <a:rPr lang="fr-FR" i="1"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istituzioni</a:t>
            </a:r>
            <a:r>
              <a:rPr lang="fr-FR" i="1"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e la </a:t>
            </a:r>
            <a:r>
              <a:rPr lang="fr-FR" i="1" dirty="0" err="1">
                <a:solidFill>
                  <a:srgbClr val="000000"/>
                </a:solidFill>
                <a:latin typeface="Garamond" panose="02020404030301010803" pitchFamily="18" charset="0"/>
                <a:ea typeface="Times New Roman" panose="02020603050405020304" pitchFamily="18" charset="0"/>
                <a:cs typeface="Times New Roman" panose="02020603050405020304" pitchFamily="18" charset="0"/>
              </a:rPr>
              <a:t>convivenza</a:t>
            </a:r>
            <a:r>
              <a:rPr lang="fr-FR" i="1"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di tutti.</a:t>
            </a:r>
            <a:endParaRPr lang="it-IT" dirty="0">
              <a:latin typeface="Garamond" panose="02020404030301010803" pitchFamily="18" charset="0"/>
              <a:ea typeface="Calibri" panose="020F0502020204030204" pitchFamily="34" charset="0"/>
              <a:cs typeface="Times New Roman" panose="02020603050405020304" pitchFamily="18" charset="0"/>
            </a:endParaRPr>
          </a:p>
          <a:p>
            <a:pPr>
              <a:spcAft>
                <a:spcPts val="800"/>
              </a:spcAft>
            </a:pPr>
            <a:endParaRPr lang="it-IT" b="0" dirty="0" smtClean="0">
              <a:effectLst/>
            </a:endParaRPr>
          </a:p>
          <a:p>
            <a:pPr>
              <a:spcAft>
                <a:spcPts val="800"/>
              </a:spcAft>
            </a:pPr>
            <a:r>
              <a:rPr lang="it-IT" dirty="0"/>
              <a:t/>
            </a:r>
            <a:br>
              <a:rPr lang="it-IT" dirty="0"/>
            </a:br>
            <a:endParaRPr lang="it-IT" dirty="0">
              <a:solidFill>
                <a:schemeClr val="tx1"/>
              </a:solidFill>
              <a:latin typeface="Garamond" panose="02020404030301010803" pitchFamily="18" charset="0"/>
            </a:endParaRPr>
          </a:p>
          <a:p>
            <a:r>
              <a:rPr lang="it-IT" dirty="0">
                <a:solidFill>
                  <a:schemeClr val="tx1"/>
                </a:solidFill>
                <a:latin typeface="Garamond" panose="02020404030301010803" pitchFamily="18" charset="0"/>
              </a:rPr>
              <a:t> </a:t>
            </a:r>
          </a:p>
          <a:p>
            <a:pPr>
              <a:lnSpc>
                <a:spcPct val="107000"/>
              </a:lnSpc>
              <a:spcAft>
                <a:spcPts val="600"/>
              </a:spcAft>
            </a:pP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MATERIALI DALLA RIVISTA «AGGIORNAMENTI SOCIALI»</a:t>
            </a:r>
          </a:p>
          <a:p>
            <a:pPr>
              <a:lnSpc>
                <a:spcPct val="107000"/>
              </a:lnSpc>
              <a:spcAft>
                <a:spcPts val="600"/>
              </a:spcAft>
            </a:pPr>
            <a:endPar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endParaRPr>
          </a:p>
          <a:p>
            <a:pPr>
              <a:lnSpc>
                <a:spcPct val="107000"/>
              </a:lnSpc>
              <a:spcAft>
                <a:spcPts val="600"/>
              </a:spcAft>
            </a:pP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Altri consigli bibliografici e cinematografici</a:t>
            </a:r>
          </a:p>
          <a:p>
            <a:pPr>
              <a:spcBef>
                <a:spcPts val="600"/>
              </a:spcBef>
            </a:pPr>
            <a:r>
              <a:rPr lang="it-IT" sz="1200" i="1" dirty="0">
                <a:solidFill>
                  <a:schemeClr val="tx1"/>
                </a:solidFill>
                <a:latin typeface="Garamond" panose="02020404030301010803" pitchFamily="18" charset="0"/>
              </a:rPr>
              <a:t>Z. Bauman, La solitudine del cittadino globale, Feltrinelli 2014</a:t>
            </a:r>
          </a:p>
          <a:p>
            <a:pPr>
              <a:spcBef>
                <a:spcPts val="600"/>
              </a:spcBef>
            </a:pPr>
            <a:r>
              <a:rPr lang="it-IT" sz="1200" i="1" dirty="0">
                <a:solidFill>
                  <a:schemeClr val="tx1"/>
                </a:solidFill>
                <a:latin typeface="Garamond" panose="02020404030301010803" pitchFamily="18" charset="0"/>
              </a:rPr>
              <a:t>S. </a:t>
            </a:r>
            <a:r>
              <a:rPr lang="it-IT" sz="1200" i="1" dirty="0" err="1">
                <a:solidFill>
                  <a:schemeClr val="tx1"/>
                </a:solidFill>
                <a:latin typeface="Garamond" panose="02020404030301010803" pitchFamily="18" charset="0"/>
              </a:rPr>
              <a:t>Benhabib</a:t>
            </a:r>
            <a:r>
              <a:rPr lang="it-IT" sz="1200" i="1" dirty="0">
                <a:solidFill>
                  <a:schemeClr val="tx1"/>
                </a:solidFill>
                <a:latin typeface="Garamond" panose="02020404030301010803" pitchFamily="18" charset="0"/>
              </a:rPr>
              <a:t>, Cittadini globali, Il Mulino 2008</a:t>
            </a:r>
          </a:p>
          <a:p>
            <a:pPr>
              <a:spcBef>
                <a:spcPts val="600"/>
              </a:spcBef>
            </a:pPr>
            <a:r>
              <a:rPr lang="it-IT" sz="1200" i="1" dirty="0">
                <a:solidFill>
                  <a:schemeClr val="tx1"/>
                </a:solidFill>
                <a:latin typeface="Garamond" panose="02020404030301010803" pitchFamily="18" charset="0"/>
              </a:rPr>
              <a:t>T. Ben Jelloun, Il terrorismo spiegato ai nostri figli, La nave di Teseo; </a:t>
            </a:r>
          </a:p>
          <a:p>
            <a:pPr>
              <a:spcBef>
                <a:spcPts val="600"/>
              </a:spcBef>
            </a:pPr>
            <a:r>
              <a:rPr lang="it-IT" sz="1200" i="1" dirty="0">
                <a:solidFill>
                  <a:schemeClr val="tx1"/>
                </a:solidFill>
                <a:latin typeface="Garamond" panose="02020404030301010803" pitchFamily="18" charset="0"/>
              </a:rPr>
              <a:t>U. Eco, Migrazioni e intolleranza, La nave di Teseo; </a:t>
            </a:r>
          </a:p>
          <a:p>
            <a:pPr>
              <a:spcBef>
                <a:spcPts val="600"/>
              </a:spcBef>
            </a:pPr>
            <a:r>
              <a:rPr lang="it-IT" sz="1200" i="1" dirty="0">
                <a:solidFill>
                  <a:schemeClr val="tx1"/>
                </a:solidFill>
                <a:latin typeface="Garamond" panose="02020404030301010803" pitchFamily="18" charset="0"/>
              </a:rPr>
              <a:t>D. Quirico L. Secci, La sconfitta dell’Occidente, Neri Pozza; </a:t>
            </a:r>
          </a:p>
          <a:p>
            <a:pPr>
              <a:spcBef>
                <a:spcPts val="600"/>
              </a:spcBef>
            </a:pPr>
            <a:r>
              <a:rPr lang="it-IT" sz="1200" i="1" dirty="0">
                <a:solidFill>
                  <a:schemeClr val="tx1"/>
                </a:solidFill>
                <a:latin typeface="Garamond" panose="02020404030301010803" pitchFamily="18" charset="0"/>
              </a:rPr>
              <a:t>https://www.centroastalli.it/category/cosa-facciamo/attivita-nelle-scuole/libri-e-film/</a:t>
            </a:r>
          </a:p>
          <a:p>
            <a:pPr>
              <a:spcBef>
                <a:spcPts val="600"/>
              </a:spcBef>
            </a:pPr>
            <a:r>
              <a:rPr lang="it-IT" sz="1200" i="1" dirty="0">
                <a:solidFill>
                  <a:schemeClr val="tx1"/>
                </a:solidFill>
                <a:latin typeface="Garamond" panose="02020404030301010803" pitchFamily="18" charset="0"/>
              </a:rPr>
              <a:t>La </a:t>
            </a:r>
            <a:r>
              <a:rPr lang="it-IT" sz="1200" i="1" dirty="0" err="1">
                <a:solidFill>
                  <a:schemeClr val="tx1"/>
                </a:solidFill>
                <a:latin typeface="Garamond" panose="02020404030301010803" pitchFamily="18" charset="0"/>
              </a:rPr>
              <a:t>jaula</a:t>
            </a:r>
            <a:r>
              <a:rPr lang="it-IT" sz="1200" i="1" dirty="0">
                <a:solidFill>
                  <a:schemeClr val="tx1"/>
                </a:solidFill>
                <a:latin typeface="Garamond" panose="02020404030301010803" pitchFamily="18" charset="0"/>
              </a:rPr>
              <a:t> de oro, 2013, Diego </a:t>
            </a:r>
            <a:r>
              <a:rPr lang="it-IT" sz="1200" i="1" dirty="0" err="1">
                <a:solidFill>
                  <a:schemeClr val="tx1"/>
                </a:solidFill>
                <a:latin typeface="Garamond" panose="02020404030301010803" pitchFamily="18" charset="0"/>
              </a:rPr>
              <a:t>Quemada</a:t>
            </a:r>
            <a:r>
              <a:rPr lang="it-IT" sz="1200" i="1" dirty="0">
                <a:solidFill>
                  <a:schemeClr val="tx1"/>
                </a:solidFill>
                <a:latin typeface="Garamond" panose="02020404030301010803" pitchFamily="18" charset="0"/>
              </a:rPr>
              <a:t> </a:t>
            </a:r>
            <a:r>
              <a:rPr lang="it-IT" sz="1200" i="1" dirty="0" err="1">
                <a:solidFill>
                  <a:schemeClr val="tx1"/>
                </a:solidFill>
                <a:latin typeface="Garamond" panose="02020404030301010803" pitchFamily="18" charset="0"/>
              </a:rPr>
              <a:t>Diez</a:t>
            </a:r>
            <a:r>
              <a:rPr lang="it-IT" sz="1200" i="1" dirty="0">
                <a:solidFill>
                  <a:schemeClr val="tx1"/>
                </a:solidFill>
                <a:latin typeface="Garamond" panose="02020404030301010803" pitchFamily="18" charset="0"/>
              </a:rPr>
              <a:t>.</a:t>
            </a:r>
          </a:p>
          <a:p>
            <a:pPr>
              <a:spcBef>
                <a:spcPts val="600"/>
              </a:spcBef>
            </a:pPr>
            <a:r>
              <a:rPr lang="it-IT" sz="1200" i="1" dirty="0">
                <a:solidFill>
                  <a:schemeClr val="tx1"/>
                </a:solidFill>
                <a:latin typeface="Garamond" panose="02020404030301010803" pitchFamily="18" charset="0"/>
              </a:rPr>
              <a:t>La zona, 2007, Rodrigo </a:t>
            </a:r>
            <a:r>
              <a:rPr lang="it-IT" sz="1200" i="1" dirty="0" err="1">
                <a:solidFill>
                  <a:schemeClr val="tx1"/>
                </a:solidFill>
                <a:latin typeface="Garamond" panose="02020404030301010803" pitchFamily="18" charset="0"/>
              </a:rPr>
              <a:t>Plà</a:t>
            </a:r>
            <a:r>
              <a:rPr lang="it-IT" sz="1200" i="1" dirty="0">
                <a:solidFill>
                  <a:schemeClr val="tx1"/>
                </a:solidFill>
                <a:latin typeface="Garamond" panose="02020404030301010803" pitchFamily="18" charset="0"/>
              </a:rPr>
              <a:t>.</a:t>
            </a:r>
            <a:endParaRPr lang="it-IT" sz="1600"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9E8C2849-1B9D-47CD-A36F-6D1BB411FE1E}"/>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7864705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3" name="Footer Placeholder 4">
            <a:extLst>
              <a:ext uri="{FF2B5EF4-FFF2-40B4-BE49-F238E27FC236}">
                <a16:creationId xmlns:a16="http://schemas.microsoft.com/office/drawing/2014/main" id="{BF80239B-0BE0-234F-B2F9-CEB476FB8345}"/>
              </a:ext>
            </a:extLst>
          </p:cNvPr>
          <p:cNvSpPr>
            <a:spLocks noGrp="1"/>
          </p:cNvSpPr>
          <p:nvPr>
            <p:ph type="ftr" sz="quarter" idx="11"/>
          </p:nvPr>
        </p:nvSpPr>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p:txBody>
          <a:bodyPr/>
          <a:lstStyle>
            <a:lvl1pPr>
              <a:defRPr>
                <a:latin typeface="Garamond" panose="02020404030301010803" pitchFamily="18" charset="0"/>
              </a:defRPr>
            </a:lvl1pPr>
          </a:lstStyle>
          <a:p>
            <a:fld id="{C3E68A9F-E484-7D4B-81E9-17085C8B9CE5}" type="slidenum">
              <a:rPr lang="it-IT" smtClean="0"/>
              <a:pPr/>
              <a:t>2</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537600" y="1592276"/>
            <a:ext cx="8543926" cy="415498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sz="1600" b="1" cap="all" dirty="0">
                <a:solidFill>
                  <a:srgbClr val="CB3424"/>
                </a:solidFill>
                <a:effectLst>
                  <a:outerShdw blurRad="38100" dist="38100" dir="2700000" algn="tl">
                    <a:srgbClr val="000000">
                      <a:alpha val="43137"/>
                    </a:srgbClr>
                  </a:outerShdw>
                </a:effectLst>
                <a:latin typeface="Garamond" panose="02020404030301010803" pitchFamily="18" charset="0"/>
              </a:rPr>
              <a:t>Unità 9 – CITTADINI IN UE</a:t>
            </a:r>
            <a:endParaRPr lang="it-IT" sz="1600" cap="all" dirty="0">
              <a:solidFill>
                <a:srgbClr val="CB3424"/>
              </a:solidFill>
              <a:effectLst>
                <a:outerShdw blurRad="38100" dist="38100" dir="2700000" algn="tl">
                  <a:srgbClr val="000000">
                    <a:alpha val="43137"/>
                  </a:srgbClr>
                </a:outerShdw>
              </a:effectLst>
              <a:latin typeface="Garamond" panose="02020404030301010803" pitchFamily="18" charset="0"/>
            </a:endParaRPr>
          </a:p>
          <a:p>
            <a:endParaRPr lang="it-IT" sz="800" i="1" dirty="0">
              <a:solidFill>
                <a:schemeClr val="tx1"/>
              </a:solidFill>
              <a:latin typeface="Garamond" panose="02020404030301010803" pitchFamily="18" charset="0"/>
            </a:endParaRPr>
          </a:p>
          <a:p>
            <a:pPr algn="just"/>
            <a:r>
              <a:rPr lang="it-IT" sz="1600" i="1" dirty="0">
                <a:solidFill>
                  <a:schemeClr val="tx1"/>
                </a:solidFill>
                <a:latin typeface="Garamond" panose="02020404030301010803" pitchFamily="18" charset="0"/>
              </a:rPr>
              <a:t>La penultima unità travalica e scavalca i confini. La prospettiva è sempre più ampia e cerca di abbracciare il mondo intero, nella sua complessità. Le tematiche di questa tappa sono molteplici: si parla infatti di globalizzazione, di confini, limiti e frontiere, di stranieri... In base al contesto classe, si consiglia di restringere il campo d’azione ad una o due tematiche, per evitare che l’attenzione sia disperda. In questa prospettiva e data la vastità della tematica, accanto al testo del </a:t>
            </a:r>
            <a:r>
              <a:rPr lang="it-IT" sz="1600" i="1" dirty="0" smtClean="0">
                <a:solidFill>
                  <a:schemeClr val="tx1"/>
                </a:solidFill>
                <a:latin typeface="Garamond" panose="02020404030301010803" pitchFamily="18" charset="0"/>
              </a:rPr>
              <a:t>cardinale </a:t>
            </a:r>
            <a:r>
              <a:rPr lang="it-IT" sz="1600" i="1" dirty="0">
                <a:solidFill>
                  <a:schemeClr val="tx1"/>
                </a:solidFill>
                <a:latin typeface="Garamond" panose="02020404030301010803" pitchFamily="18" charset="0"/>
              </a:rPr>
              <a:t>Martini viene proposto un testo di </a:t>
            </a:r>
            <a:r>
              <a:rPr lang="it-IT" sz="1600" i="1" dirty="0" err="1" smtClean="0">
                <a:solidFill>
                  <a:schemeClr val="tx1"/>
                </a:solidFill>
                <a:latin typeface="Garamond" panose="02020404030301010803" pitchFamily="18" charset="0"/>
              </a:rPr>
              <a:t>Zigmunt</a:t>
            </a:r>
            <a:r>
              <a:rPr lang="it-IT" sz="1600" i="1" dirty="0" smtClean="0">
                <a:solidFill>
                  <a:schemeClr val="tx1"/>
                </a:solidFill>
                <a:latin typeface="Garamond" panose="02020404030301010803" pitchFamily="18" charset="0"/>
              </a:rPr>
              <a:t> </a:t>
            </a:r>
            <a:r>
              <a:rPr lang="it-IT" sz="1600" i="1" dirty="0">
                <a:solidFill>
                  <a:schemeClr val="tx1"/>
                </a:solidFill>
                <a:latin typeface="Garamond" panose="02020404030301010803" pitchFamily="18" charset="0"/>
              </a:rPr>
              <a:t>Bauman. Tra i due testi può nascere un dialogo utile sia al docente che ai ragazzi da cui partire per il lavoro di questa unità. </a:t>
            </a:r>
          </a:p>
          <a:p>
            <a:pPr algn="just"/>
            <a:endParaRPr lang="it-IT" sz="600" i="1" dirty="0">
              <a:solidFill>
                <a:schemeClr val="tx1"/>
              </a:solidFill>
              <a:latin typeface="Garamond" panose="02020404030301010803" pitchFamily="18" charset="0"/>
            </a:endParaRPr>
          </a:p>
          <a:p>
            <a:endParaRPr lang="it-IT" sz="1600" b="1" dirty="0">
              <a:solidFill>
                <a:srgbClr val="CB3424"/>
              </a:solidFill>
              <a:latin typeface="Garamond" panose="02020404030301010803" pitchFamily="18" charset="0"/>
            </a:endParaRPr>
          </a:p>
          <a:p>
            <a:endParaRPr lang="it-IT" sz="1600" b="1" dirty="0">
              <a:solidFill>
                <a:srgbClr val="CB3424"/>
              </a:solidFill>
              <a:latin typeface="Garamond" panose="02020404030301010803" pitchFamily="18" charset="0"/>
            </a:endParaRPr>
          </a:p>
          <a:p>
            <a:r>
              <a:rPr lang="it-IT" sz="1600" b="1" dirty="0">
                <a:solidFill>
                  <a:srgbClr val="CB3424"/>
                </a:solidFill>
                <a:latin typeface="Garamond" panose="02020404030301010803" pitchFamily="18" charset="0"/>
              </a:rPr>
              <a:t>Le domande</a:t>
            </a:r>
            <a:endParaRPr lang="it-IT" sz="1600" dirty="0">
              <a:solidFill>
                <a:srgbClr val="CB3424"/>
              </a:solidFill>
              <a:latin typeface="Garamond" panose="02020404030301010803" pitchFamily="18" charset="0"/>
            </a:endParaRPr>
          </a:p>
          <a:p>
            <a:pPr marL="800100" lvl="1" indent="-342900">
              <a:spcBef>
                <a:spcPts val="1200"/>
              </a:spcBef>
              <a:buFont typeface="+mj-lt"/>
              <a:buAutoNum type="arabicPeriod"/>
            </a:pP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Limiti</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 frontiere, territori. Quali sono le differenze tra queste parole?</a:t>
            </a:r>
          </a:p>
          <a:p>
            <a:pPr marL="800100" lvl="1" indent="-342900">
              <a:spcBef>
                <a:spcPts val="1200"/>
              </a:spcBef>
              <a:buFont typeface="+mj-lt"/>
              <a:buAutoNum type="arabicPeriod"/>
            </a:pP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Cittadini </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del mondo? Cosa vuol dire? E’ possibile? E’ giusto?</a:t>
            </a:r>
          </a:p>
          <a:p>
            <a:pPr marL="800100" lvl="1" indent="-342900">
              <a:spcBef>
                <a:spcPts val="1200"/>
              </a:spcBef>
              <a:buFont typeface="+mj-lt"/>
              <a:buAutoNum type="arabicPeriod"/>
            </a:pPr>
            <a:r>
              <a:rPr lang="it-IT" sz="1600" dirty="0" smtClean="0">
                <a:solidFill>
                  <a:schemeClr val="tx1"/>
                </a:solidFill>
                <a:effectLst>
                  <a:outerShdw blurRad="38100" dist="38100" dir="2700000" algn="tl">
                    <a:srgbClr val="000000">
                      <a:alpha val="43137"/>
                    </a:srgbClr>
                  </a:outerShdw>
                </a:effectLst>
                <a:latin typeface="Garamond" panose="02020404030301010803" pitchFamily="18" charset="0"/>
              </a:rPr>
              <a:t>Globalizzazione</a:t>
            </a:r>
            <a:r>
              <a:rPr lang="it-IT" sz="1600" dirty="0">
                <a:solidFill>
                  <a:schemeClr val="tx1"/>
                </a:solidFill>
                <a:effectLst>
                  <a:outerShdw blurRad="38100" dist="38100" dir="2700000" algn="tl">
                    <a:srgbClr val="000000">
                      <a:alpha val="43137"/>
                    </a:srgbClr>
                  </a:outerShdw>
                </a:effectLst>
                <a:latin typeface="Garamond" panose="02020404030301010803" pitchFamily="18" charset="0"/>
              </a:rPr>
              <a:t>, cosa vuol dire? Come la viviamo?</a:t>
            </a:r>
          </a:p>
          <a:p>
            <a:pPr>
              <a:spcAft>
                <a:spcPts val="0"/>
              </a:spcAft>
            </a:pPr>
            <a:endParaRPr lang="it-IT" sz="1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012400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20</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22673"/>
            <a:ext cx="8543926" cy="5013295"/>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nSpc>
                <a:spcPct val="107000"/>
              </a:lnSpc>
              <a:spcAft>
                <a:spcPts val="600"/>
              </a:spcAft>
            </a:pPr>
            <a:r>
              <a:rPr lang="it-IT" b="1" dirty="0" smtClean="0">
                <a:solidFill>
                  <a:srgbClr val="C00000"/>
                </a:solidFill>
                <a:latin typeface="Garamond" panose="02020404030301010803" pitchFamily="18" charset="0"/>
                <a:ea typeface="Calibri" panose="020F0502020204030204" pitchFamily="34" charset="0"/>
                <a:cs typeface="Times New Roman" panose="02020603050405020304" pitchFamily="18" charset="0"/>
              </a:rPr>
              <a:t>MATERIALI </a:t>
            </a:r>
            <a:r>
              <a:rPr lang="it-IT" b="1" dirty="0">
                <a:solidFill>
                  <a:srgbClr val="C00000"/>
                </a:solidFill>
                <a:latin typeface="Garamond" panose="02020404030301010803" pitchFamily="18" charset="0"/>
                <a:ea typeface="Calibri" panose="020F0502020204030204" pitchFamily="34" charset="0"/>
                <a:cs typeface="Times New Roman" panose="02020603050405020304" pitchFamily="18" charset="0"/>
              </a:rPr>
              <a:t>DALLA RIVISTA «AGGIORNAMENTI SOCIALI»</a:t>
            </a:r>
          </a:p>
          <a:p>
            <a:pPr>
              <a:lnSpc>
                <a:spcPct val="107000"/>
              </a:lnSpc>
              <a:spcAft>
                <a:spcPts val="600"/>
              </a:spcAft>
            </a:pPr>
            <a:r>
              <a:rPr lang="it-IT"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Giacomo Costa, </a:t>
            </a:r>
            <a:r>
              <a:rPr lang="it-IT" b="1"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2"/>
              </a:rPr>
              <a:t>Tra </a:t>
            </a:r>
            <a:r>
              <a:rPr lang="it-IT" b="1" dirty="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2"/>
              </a:rPr>
              <a:t>locale e globale, rilanciamo la </a:t>
            </a:r>
            <a:r>
              <a:rPr lang="it-IT" b="1"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hlinkClick r:id="rId2"/>
              </a:rPr>
              <a:t>democrazia</a:t>
            </a:r>
            <a:r>
              <a:rPr lang="it-IT" dirty="0" smtClean="0">
                <a:solidFill>
                  <a:schemeClr val="tx1"/>
                </a:solidFill>
                <a:latin typeface="Garamond" panose="02020404030301010803" pitchFamily="18" charset="0"/>
                <a:ea typeface="Calibri" panose="020F0502020204030204" pitchFamily="34" charset="0"/>
                <a:cs typeface="Times New Roman" panose="02020603050405020304" pitchFamily="18" charset="0"/>
              </a:rPr>
              <a:t>, Aggiornamenti Sociali, agosto-settembre 2016</a:t>
            </a:r>
            <a:endParaRPr lang="it-IT"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endParaRPr lang="it-IT" b="1" dirty="0" smtClean="0">
              <a:solidFill>
                <a:srgbClr val="C00000"/>
              </a:solidFill>
              <a:latin typeface="Garamond" panose="02020404030301010803" pitchFamily="18" charset="0"/>
            </a:endParaRPr>
          </a:p>
          <a:p>
            <a:r>
              <a:rPr lang="it-IT" b="1" dirty="0" smtClean="0">
                <a:solidFill>
                  <a:srgbClr val="C00000"/>
                </a:solidFill>
                <a:latin typeface="Garamond" panose="02020404030301010803" pitchFamily="18" charset="0"/>
              </a:rPr>
              <a:t>Suggerimenti </a:t>
            </a:r>
            <a:r>
              <a:rPr lang="it-IT" b="1" dirty="0">
                <a:solidFill>
                  <a:srgbClr val="C00000"/>
                </a:solidFill>
                <a:latin typeface="Garamond" panose="02020404030301010803" pitchFamily="18" charset="0"/>
              </a:rPr>
              <a:t>bibliografici</a:t>
            </a:r>
            <a:r>
              <a:rPr lang="it-IT" b="1" dirty="0">
                <a:solidFill>
                  <a:schemeClr val="tx1"/>
                </a:solidFill>
                <a:latin typeface="Garamond" panose="02020404030301010803" pitchFamily="18" charset="0"/>
              </a:rPr>
              <a:t> </a:t>
            </a:r>
            <a:endParaRPr lang="it-IT" dirty="0">
              <a:solidFill>
                <a:schemeClr val="tx1"/>
              </a:solidFill>
              <a:latin typeface="Garamond" panose="02020404030301010803" pitchFamily="18" charset="0"/>
            </a:endParaRPr>
          </a:p>
          <a:p>
            <a:r>
              <a:rPr lang="it-IT" dirty="0">
                <a:solidFill>
                  <a:schemeClr val="tx1"/>
                </a:solidFill>
                <a:latin typeface="Garamond" panose="02020404030301010803" pitchFamily="18" charset="0"/>
              </a:rPr>
              <a:t>Z. </a:t>
            </a:r>
            <a:r>
              <a:rPr lang="it-IT" dirty="0" err="1">
                <a:solidFill>
                  <a:schemeClr val="tx1"/>
                </a:solidFill>
                <a:latin typeface="Garamond" panose="02020404030301010803" pitchFamily="18" charset="0"/>
              </a:rPr>
              <a:t>Bauman</a:t>
            </a:r>
            <a:r>
              <a:rPr lang="it-IT" dirty="0">
                <a:solidFill>
                  <a:schemeClr val="tx1"/>
                </a:solidFill>
                <a:latin typeface="Garamond" panose="02020404030301010803" pitchFamily="18" charset="0"/>
              </a:rPr>
              <a:t>, La solitudine del cittadino globale, Feltrinelli 2014</a:t>
            </a:r>
          </a:p>
          <a:p>
            <a:r>
              <a:rPr lang="it-IT" dirty="0">
                <a:solidFill>
                  <a:schemeClr val="tx1"/>
                </a:solidFill>
                <a:latin typeface="Garamond" panose="02020404030301010803" pitchFamily="18" charset="0"/>
              </a:rPr>
              <a:t>S. </a:t>
            </a:r>
            <a:r>
              <a:rPr lang="it-IT" dirty="0" err="1">
                <a:solidFill>
                  <a:schemeClr val="tx1"/>
                </a:solidFill>
                <a:latin typeface="Garamond" panose="02020404030301010803" pitchFamily="18" charset="0"/>
              </a:rPr>
              <a:t>Benhabib</a:t>
            </a:r>
            <a:r>
              <a:rPr lang="it-IT" dirty="0">
                <a:solidFill>
                  <a:schemeClr val="tx1"/>
                </a:solidFill>
                <a:latin typeface="Garamond" panose="02020404030301010803" pitchFamily="18" charset="0"/>
              </a:rPr>
              <a:t>, Cittadini globali, Il Mulino 2008</a:t>
            </a:r>
          </a:p>
          <a:p>
            <a:r>
              <a:rPr lang="it-IT" dirty="0">
                <a:solidFill>
                  <a:schemeClr val="tx1"/>
                </a:solidFill>
                <a:latin typeface="Garamond" panose="02020404030301010803" pitchFamily="18" charset="0"/>
              </a:rPr>
              <a:t>T. Ben Jelloun, Il terrorismo spiegato ai nostri figli, La nave di Teseo; </a:t>
            </a:r>
          </a:p>
          <a:p>
            <a:r>
              <a:rPr lang="it-IT" dirty="0">
                <a:solidFill>
                  <a:schemeClr val="tx1"/>
                </a:solidFill>
                <a:latin typeface="Garamond" panose="02020404030301010803" pitchFamily="18" charset="0"/>
              </a:rPr>
              <a:t>U. Eco, Migrazioni e intolleranza, La nave di Teseo; </a:t>
            </a:r>
          </a:p>
          <a:p>
            <a:r>
              <a:rPr lang="it-IT" dirty="0">
                <a:solidFill>
                  <a:schemeClr val="tx1"/>
                </a:solidFill>
                <a:latin typeface="Garamond" panose="02020404030301010803" pitchFamily="18" charset="0"/>
              </a:rPr>
              <a:t>D. Quirico L. </a:t>
            </a:r>
            <a:r>
              <a:rPr lang="it-IT" dirty="0" err="1">
                <a:solidFill>
                  <a:schemeClr val="tx1"/>
                </a:solidFill>
                <a:latin typeface="Garamond" panose="02020404030301010803" pitchFamily="18" charset="0"/>
              </a:rPr>
              <a:t>Secci</a:t>
            </a:r>
            <a:r>
              <a:rPr lang="it-IT" dirty="0">
                <a:solidFill>
                  <a:schemeClr val="tx1"/>
                </a:solidFill>
                <a:latin typeface="Garamond" panose="02020404030301010803" pitchFamily="18" charset="0"/>
              </a:rPr>
              <a:t>, La sconfitta dell’Occidente, Neri Pozza; </a:t>
            </a:r>
          </a:p>
          <a:p>
            <a:r>
              <a:rPr lang="it-IT" dirty="0">
                <a:solidFill>
                  <a:schemeClr val="tx1"/>
                </a:solidFill>
                <a:latin typeface="Garamond" panose="02020404030301010803" pitchFamily="18" charset="0"/>
              </a:rPr>
              <a:t>https://www.centroastalli.it/category/cosa-facciamo/attivita-nelle-scuole/libri-e-film/</a:t>
            </a:r>
          </a:p>
          <a:p>
            <a:r>
              <a:rPr lang="it-IT" dirty="0">
                <a:solidFill>
                  <a:schemeClr val="tx1"/>
                </a:solidFill>
                <a:latin typeface="Garamond" panose="02020404030301010803" pitchFamily="18" charset="0"/>
              </a:rPr>
              <a:t> </a:t>
            </a:r>
          </a:p>
          <a:p>
            <a:r>
              <a:rPr lang="it-IT" b="1" dirty="0">
                <a:solidFill>
                  <a:srgbClr val="C00000"/>
                </a:solidFill>
                <a:latin typeface="Garamond" panose="02020404030301010803" pitchFamily="18" charset="0"/>
              </a:rPr>
              <a:t>Suggerimenti cinematografici</a:t>
            </a:r>
            <a:endParaRPr lang="it-IT" dirty="0">
              <a:solidFill>
                <a:srgbClr val="C00000"/>
              </a:solidFill>
              <a:latin typeface="Garamond" panose="02020404030301010803" pitchFamily="18" charset="0"/>
            </a:endParaRPr>
          </a:p>
          <a:p>
            <a:r>
              <a:rPr lang="it-IT" dirty="0">
                <a:solidFill>
                  <a:schemeClr val="tx1"/>
                </a:solidFill>
                <a:latin typeface="Garamond" panose="02020404030301010803" pitchFamily="18" charset="0"/>
              </a:rPr>
              <a:t>La </a:t>
            </a:r>
            <a:r>
              <a:rPr lang="it-IT" dirty="0" err="1">
                <a:solidFill>
                  <a:schemeClr val="tx1"/>
                </a:solidFill>
                <a:latin typeface="Garamond" panose="02020404030301010803" pitchFamily="18" charset="0"/>
              </a:rPr>
              <a:t>jaula</a:t>
            </a:r>
            <a:r>
              <a:rPr lang="it-IT" dirty="0">
                <a:solidFill>
                  <a:schemeClr val="tx1"/>
                </a:solidFill>
                <a:latin typeface="Garamond" panose="02020404030301010803" pitchFamily="18" charset="0"/>
              </a:rPr>
              <a:t> de oro, 2013, Diego </a:t>
            </a:r>
            <a:r>
              <a:rPr lang="it-IT" dirty="0" err="1">
                <a:solidFill>
                  <a:schemeClr val="tx1"/>
                </a:solidFill>
                <a:latin typeface="Garamond" panose="02020404030301010803" pitchFamily="18" charset="0"/>
              </a:rPr>
              <a:t>Quemada</a:t>
            </a:r>
            <a:r>
              <a:rPr lang="it-IT" dirty="0">
                <a:solidFill>
                  <a:schemeClr val="tx1"/>
                </a:solidFill>
                <a:latin typeface="Garamond" panose="02020404030301010803" pitchFamily="18" charset="0"/>
              </a:rPr>
              <a:t> </a:t>
            </a:r>
            <a:r>
              <a:rPr lang="it-IT" dirty="0" err="1">
                <a:solidFill>
                  <a:schemeClr val="tx1"/>
                </a:solidFill>
                <a:latin typeface="Garamond" panose="02020404030301010803" pitchFamily="18" charset="0"/>
              </a:rPr>
              <a:t>Diez</a:t>
            </a:r>
            <a:r>
              <a:rPr lang="it-IT" dirty="0">
                <a:solidFill>
                  <a:schemeClr val="tx1"/>
                </a:solidFill>
                <a:latin typeface="Garamond" panose="02020404030301010803" pitchFamily="18" charset="0"/>
              </a:rPr>
              <a:t>.</a:t>
            </a:r>
          </a:p>
          <a:p>
            <a:r>
              <a:rPr lang="fr-FR" dirty="0">
                <a:solidFill>
                  <a:schemeClr val="tx1"/>
                </a:solidFill>
                <a:latin typeface="Garamond" panose="02020404030301010803" pitchFamily="18" charset="0"/>
              </a:rPr>
              <a:t>La zona, 2007, Rodrigo </a:t>
            </a:r>
            <a:r>
              <a:rPr lang="fr-FR" dirty="0" err="1">
                <a:solidFill>
                  <a:schemeClr val="tx1"/>
                </a:solidFill>
                <a:latin typeface="Garamond" panose="02020404030301010803" pitchFamily="18" charset="0"/>
              </a:rPr>
              <a:t>Plà</a:t>
            </a:r>
            <a:r>
              <a:rPr lang="fr-FR" dirty="0">
                <a:solidFill>
                  <a:schemeClr val="tx1"/>
                </a:solidFill>
                <a:latin typeface="Garamond" panose="02020404030301010803" pitchFamily="18" charset="0"/>
              </a:rPr>
              <a:t>.</a:t>
            </a:r>
            <a:endParaRPr lang="it-IT" dirty="0">
              <a:solidFill>
                <a:schemeClr val="tx1"/>
              </a:solidFill>
              <a:latin typeface="Garamond" panose="02020404030301010803" pitchFamily="18" charset="0"/>
            </a:endParaRPr>
          </a:p>
          <a:p>
            <a:endParaRPr lang="it-IT" dirty="0"/>
          </a:p>
          <a:p>
            <a:r>
              <a:rPr lang="it-IT" dirty="0"/>
              <a:t> </a:t>
            </a: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40893794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E1A64CCA-4939-4683-B350-102C2F982AB1}"/>
              </a:ext>
            </a:extLst>
          </p:cNvPr>
          <p:cNvSpPr>
            <a:spLocks noGrp="1"/>
          </p:cNvSpPr>
          <p:nvPr>
            <p:ph type="dt" sz="half" idx="10"/>
          </p:nvPr>
        </p:nvSpPr>
        <p:spPr/>
        <p:txBody>
          <a:bodyPr/>
          <a:lstStyle/>
          <a:p>
            <a:fld id="{CD66DEE4-F176-40A7-A87A-54AB7DB44C17}" type="datetime1">
              <a:rPr lang="it-IT" smtClean="0"/>
              <a:t>06/04/2021</a:t>
            </a:fld>
            <a:endParaRPr lang="it-IT" dirty="0">
              <a:latin typeface="Garamond" panose="02020404030301010803" pitchFamily="18" charset="0"/>
            </a:endParaRPr>
          </a:p>
        </p:txBody>
      </p:sp>
      <p:sp>
        <p:nvSpPr>
          <p:cNvPr id="3" name="Segnaposto piè di pagina 2">
            <a:extLst>
              <a:ext uri="{FF2B5EF4-FFF2-40B4-BE49-F238E27FC236}">
                <a16:creationId xmlns:a16="http://schemas.microsoft.com/office/drawing/2014/main" id="{D763BAC5-4104-40F3-B60F-5355728E1B92}"/>
              </a:ext>
            </a:extLst>
          </p:cNvPr>
          <p:cNvSpPr>
            <a:spLocks noGrp="1"/>
          </p:cNvSpPr>
          <p:nvPr>
            <p:ph type="ftr" sz="quarter" idx="11"/>
          </p:nvPr>
        </p:nvSpPr>
        <p:spPr/>
        <p:txBody>
          <a:bodyPr/>
          <a:lstStyle/>
          <a:p>
            <a:r>
              <a:rPr lang="it-IT" dirty="0"/>
              <a:t>Percorso didattico: </a:t>
            </a:r>
            <a:r>
              <a:rPr lang="it-IT" b="1" dirty="0"/>
              <a:t>CITTADINANZA – </a:t>
            </a:r>
            <a:r>
              <a:rPr lang="it-IT" b="1" cap="all" dirty="0"/>
              <a:t>unità 9 </a:t>
            </a:r>
            <a:r>
              <a:rPr lang="it-IT" b="1" dirty="0"/>
              <a:t>«Cittadini globali»</a:t>
            </a:r>
          </a:p>
        </p:txBody>
      </p:sp>
      <p:sp>
        <p:nvSpPr>
          <p:cNvPr id="4" name="Segnaposto numero diapositiva 3">
            <a:extLst>
              <a:ext uri="{FF2B5EF4-FFF2-40B4-BE49-F238E27FC236}">
                <a16:creationId xmlns:a16="http://schemas.microsoft.com/office/drawing/2014/main" id="{A20326A6-A489-416D-9564-4B7BECAC47E5}"/>
              </a:ext>
            </a:extLst>
          </p:cNvPr>
          <p:cNvSpPr>
            <a:spLocks noGrp="1"/>
          </p:cNvSpPr>
          <p:nvPr>
            <p:ph type="sldNum" sz="quarter" idx="12"/>
          </p:nvPr>
        </p:nvSpPr>
        <p:spPr/>
        <p:txBody>
          <a:bodyPr/>
          <a:lstStyle/>
          <a:p>
            <a:fld id="{C3E68A9F-E484-7D4B-81E9-17085C8B9CE5}" type="slidenum">
              <a:rPr lang="it-IT" smtClean="0"/>
              <a:pPr/>
              <a:t>21</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5A2DF797-DBAB-4DF9-A617-FEB6F3440643}"/>
              </a:ext>
            </a:extLst>
          </p:cNvPr>
          <p:cNvSpPr/>
          <p:nvPr/>
        </p:nvSpPr>
        <p:spPr>
          <a:xfrm>
            <a:off x="182033" y="1289221"/>
            <a:ext cx="9679143" cy="5432256"/>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cap="all" dirty="0">
                <a:solidFill>
                  <a:srgbClr val="CB3424"/>
                </a:solidFill>
                <a:latin typeface="Garamond" panose="02020404030301010803" pitchFamily="18" charset="0"/>
              </a:rPr>
              <a:t>Spunti di approfondimento e collegamento con altre materie</a:t>
            </a:r>
          </a:p>
          <a:p>
            <a:endParaRPr lang="it-IT" sz="500" i="1" dirty="0">
              <a:solidFill>
                <a:schemeClr val="tx1"/>
              </a:solidFill>
              <a:latin typeface="Garamond" panose="02020404030301010803" pitchFamily="18" charset="0"/>
            </a:endParaRPr>
          </a:p>
          <a:p>
            <a:endParaRPr lang="it-IT" sz="700" dirty="0">
              <a:solidFill>
                <a:schemeClr val="tx1"/>
              </a:solidFill>
              <a:effectLst>
                <a:outerShdw blurRad="38100" dist="38100" dir="2700000" algn="tl">
                  <a:srgbClr val="000000">
                    <a:alpha val="43137"/>
                  </a:srgbClr>
                </a:outerShdw>
              </a:effectLst>
              <a:latin typeface="Garamond" panose="02020404030301010803" pitchFamily="18" charset="0"/>
            </a:endParaRPr>
          </a:p>
          <a:p>
            <a:r>
              <a:rPr lang="it-IT" sz="1400" dirty="0">
                <a:solidFill>
                  <a:schemeClr val="tx1"/>
                </a:solidFill>
                <a:effectLst>
                  <a:outerShdw blurRad="38100" dist="38100" dir="2700000" algn="tl">
                    <a:srgbClr val="000000">
                      <a:alpha val="43137"/>
                    </a:srgbClr>
                  </a:outerShdw>
                </a:effectLst>
                <a:latin typeface="Garamond" panose="02020404030301010803" pitchFamily="18" charset="0"/>
              </a:rPr>
              <a:t>Si forniscono alcuni possibili collegamenti interdisciplinari a partire dal tema dell’unità. Si tratta di un elenco ovviamente parziale e incompleto. Ogni integrazione è la benvenuta, scrivici a: </a:t>
            </a:r>
            <a:r>
              <a:rPr lang="it-IT" sz="1400" dirty="0">
                <a:solidFill>
                  <a:srgbClr val="CB3424"/>
                </a:solidFill>
                <a:effectLst>
                  <a:outerShdw blurRad="38100" dist="38100" dir="2700000" algn="tl">
                    <a:srgbClr val="000000">
                      <a:alpha val="43137"/>
                    </a:srgbClr>
                  </a:outerShdw>
                </a:effectLst>
                <a:latin typeface="Garamond" panose="02020404030301010803" pitchFamily="18" charset="0"/>
                <a:hlinkClick r:id="rId2"/>
              </a:rPr>
              <a:t>edu@fondazionecarlomariamartini.it</a:t>
            </a:r>
            <a:r>
              <a:rPr lang="it-IT" sz="1400" dirty="0">
                <a:solidFill>
                  <a:srgbClr val="CB3424"/>
                </a:solidFill>
                <a:effectLst>
                  <a:outerShdw blurRad="38100" dist="38100" dir="2700000" algn="tl">
                    <a:srgbClr val="000000">
                      <a:alpha val="43137"/>
                    </a:srgbClr>
                  </a:outerShdw>
                </a:effectLst>
                <a:latin typeface="Garamond" panose="02020404030301010803" pitchFamily="18" charset="0"/>
              </a:rPr>
              <a:t> - </a:t>
            </a:r>
            <a:r>
              <a:rPr lang="it-IT" sz="1300" dirty="0">
                <a:solidFill>
                  <a:schemeClr val="tx1"/>
                </a:solidFill>
                <a:effectLst>
                  <a:outerShdw blurRad="38100" dist="38100" dir="2700000" algn="tl">
                    <a:srgbClr val="000000">
                      <a:alpha val="43137"/>
                    </a:srgbClr>
                  </a:outerShdw>
                </a:effectLst>
                <a:latin typeface="Garamond" panose="02020404030301010803" pitchFamily="18" charset="0"/>
              </a:rPr>
              <a:t>Molti spunti utili sono già stati presentati nell’unità 3. </a:t>
            </a:r>
          </a:p>
          <a:p>
            <a:pPr marL="285750" indent="-285750">
              <a:spcBef>
                <a:spcPts val="600"/>
              </a:spcBef>
              <a:buFont typeface="Arial" panose="020B0604020202020204" pitchFamily="34" charset="0"/>
              <a:buChar char="•"/>
            </a:pPr>
            <a:r>
              <a:rPr lang="it-IT" sz="1300" i="1" dirty="0" smtClean="0">
                <a:solidFill>
                  <a:schemeClr val="tx1"/>
                </a:solidFill>
                <a:latin typeface="Garamond" panose="02020404030301010803" pitchFamily="18" charset="0"/>
              </a:rPr>
              <a:t>Si </a:t>
            </a:r>
            <a:r>
              <a:rPr lang="it-IT" sz="1300" i="1" dirty="0">
                <a:solidFill>
                  <a:schemeClr val="tx1"/>
                </a:solidFill>
                <a:latin typeface="Garamond" panose="02020404030301010803" pitchFamily="18" charset="0"/>
              </a:rPr>
              <a:t>segnala la traccia di ambito artistico-letterario della I prova dell’esame di maturità </a:t>
            </a:r>
            <a:r>
              <a:rPr lang="it-IT" sz="1300" i="1" dirty="0" smtClean="0">
                <a:solidFill>
                  <a:schemeClr val="tx1"/>
                </a:solidFill>
                <a:latin typeface="Garamond" panose="02020404030301010803" pitchFamily="18" charset="0"/>
              </a:rPr>
              <a:t>2008: https</a:t>
            </a:r>
            <a:r>
              <a:rPr lang="it-IT" sz="1300" i="1" dirty="0">
                <a:solidFill>
                  <a:schemeClr val="tx1"/>
                </a:solidFill>
                <a:latin typeface="Garamond" panose="02020404030301010803" pitchFamily="18" charset="0"/>
              </a:rPr>
              <a:t>://www.istruzione.it/esame_di_stato/Secondo_Ciclo/tracce_prove_scritte/2008/P000.pdf </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Educazione civica: Dalla Società delle Nazioni all’ONU;</a:t>
            </a:r>
          </a:p>
          <a:p>
            <a:pPr marL="285750" lvl="0" indent="-285750" algn="just">
              <a:spcBef>
                <a:spcPts val="600"/>
              </a:spcBef>
              <a:spcAft>
                <a:spcPts val="0"/>
              </a:spcAft>
              <a:buFont typeface="Arial" panose="020B0604020202020204" pitchFamily="34" charset="0"/>
              <a:buChar char="•"/>
            </a:pPr>
            <a:r>
              <a:rPr lang="it-IT" sz="1300" i="1" dirty="0" smtClean="0">
                <a:solidFill>
                  <a:schemeClr val="tx1"/>
                </a:solidFill>
                <a:latin typeface="Garamond" panose="02020404030301010803" pitchFamily="18" charset="0"/>
              </a:rPr>
              <a:t>Religione cattolica / ora di alternativa: lo </a:t>
            </a:r>
            <a:r>
              <a:rPr lang="it-IT" sz="1300" i="1" dirty="0" err="1"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lo</a:t>
            </a:r>
            <a:r>
              <a:rPr lang="it-IT" sz="1300" i="1" dirty="0" smtClean="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 </a:t>
            </a:r>
            <a:r>
              <a:rPr lang="it-IT" sz="1300" i="1" dirty="0">
                <a:solidFill>
                  <a:srgbClr val="000000"/>
                </a:solidFill>
                <a:latin typeface="Garamond" panose="02020404030301010803" pitchFamily="18" charset="0"/>
                <a:ea typeface="Times New Roman" panose="02020603050405020304" pitchFamily="18" charset="0"/>
                <a:cs typeface="Times New Roman" panose="02020603050405020304" pitchFamily="18" charset="0"/>
              </a:rPr>
              <a:t>straniero nell’AT e NT (in particolare testo di Carlo Maria Martini, La figura dello straniero nella Scrittura, GEP 187 2001, pp. 1801-1811) </a:t>
            </a:r>
            <a:endParaRPr lang="it-IT" sz="1300" i="1" dirty="0">
              <a:latin typeface="Garamond" panose="02020404030301010803" pitchFamily="18" charset="0"/>
              <a:ea typeface="Calibri" panose="020F0502020204030204" pitchFamily="34" charset="0"/>
              <a:cs typeface="Times New Roman" panose="02020603050405020304" pitchFamily="18" charset="0"/>
            </a:endParaRPr>
          </a:p>
          <a:p>
            <a:pPr marL="285750" indent="-285750">
              <a:spcBef>
                <a:spcPts val="600"/>
              </a:spcBef>
              <a:buFont typeface="Arial" panose="020B0604020202020204" pitchFamily="34" charset="0"/>
              <a:buChar char="•"/>
            </a:pPr>
            <a:r>
              <a:rPr lang="it-IT" sz="1300" i="1" dirty="0" smtClean="0">
                <a:solidFill>
                  <a:schemeClr val="tx1"/>
                </a:solidFill>
                <a:latin typeface="Garamond" panose="02020404030301010803" pitchFamily="18" charset="0"/>
              </a:rPr>
              <a:t>Italiano </a:t>
            </a:r>
            <a:r>
              <a:rPr lang="it-IT" sz="1300" i="1" dirty="0">
                <a:solidFill>
                  <a:schemeClr val="tx1"/>
                </a:solidFill>
                <a:latin typeface="Garamond" panose="02020404030301010803" pitchFamily="18" charset="0"/>
              </a:rPr>
              <a:t>biennio (scrittura e letture): Il tema dell’ospitalità nell’Iliade e nell’Odissea; Odissea VI, Odisseo come esule tra i Feaci; Eneide, Enea come straniero a Cartagine (libro I) nel Lazio (VII); </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Italiano triennio (letteratura e letture): III: Boccaccio, Novella di </a:t>
            </a:r>
            <a:r>
              <a:rPr lang="it-IT" sz="1300" i="1" dirty="0" err="1">
                <a:solidFill>
                  <a:schemeClr val="tx1"/>
                </a:solidFill>
                <a:latin typeface="Garamond" panose="02020404030301010803" pitchFamily="18" charset="0"/>
              </a:rPr>
              <a:t>Melchisedech</a:t>
            </a:r>
            <a:r>
              <a:rPr lang="it-IT" sz="1300" i="1" dirty="0">
                <a:solidFill>
                  <a:schemeClr val="tx1"/>
                </a:solidFill>
                <a:latin typeface="Garamond" panose="02020404030301010803" pitchFamily="18" charset="0"/>
              </a:rPr>
              <a:t> giudeo (prima giornata – terza novella); Marco Polo, Il Milione; IV: Tasso, La Gerusalemme liberata (Clorinda e Tancredi, stranieri e amanti); V: https://site.unibo.it/griseldaonline/it/didattica/marzia-pessolano-nemico-straniero </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Geostoria al biennio: opere difensive e divisive (es. i Valli romani); il fenomeno dell’incastellamento medievale; il muro di Berlino </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Storia al triennio: come esempio di confini tracciati: Le ripartizioni territoriali nel continente africano; gli accordi Sykes-Picot; Dalla Società delle Nazioni all’ONU; I muri del dopoguerra (Muro di Berlino, Muro tra Israele e Palestina, tra le due Coree, tra USA e Messico); lettura suggerita per la situazione israelo-palestinese: </a:t>
            </a:r>
            <a:r>
              <a:rPr lang="it-IT" sz="1300" i="1" dirty="0" err="1">
                <a:solidFill>
                  <a:schemeClr val="tx1"/>
                </a:solidFill>
                <a:latin typeface="Garamond" panose="02020404030301010803" pitchFamily="18" charset="0"/>
              </a:rPr>
              <a:t>Shehadeh</a:t>
            </a:r>
            <a:r>
              <a:rPr lang="it-IT" sz="1300" i="1" dirty="0">
                <a:solidFill>
                  <a:schemeClr val="tx1"/>
                </a:solidFill>
                <a:latin typeface="Garamond" panose="02020404030301010803" pitchFamily="18" charset="0"/>
              </a:rPr>
              <a:t>, Dove sta il limite </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Storia dell’arte: Il vallo di Adriano, le opere di fortificazione dal punto di vista architettonico; Marco Petrus, opere</a:t>
            </a:r>
          </a:p>
          <a:p>
            <a:pPr marL="285750" indent="-285750">
              <a:spcBef>
                <a:spcPts val="600"/>
              </a:spcBef>
              <a:buFont typeface="Arial" panose="020B0604020202020204" pitchFamily="34" charset="0"/>
              <a:buChar char="•"/>
            </a:pPr>
            <a:r>
              <a:rPr lang="it-IT" sz="1300" i="1" dirty="0">
                <a:solidFill>
                  <a:schemeClr val="tx1"/>
                </a:solidFill>
                <a:latin typeface="Garamond" panose="02020404030301010803" pitchFamily="18" charset="0"/>
              </a:rPr>
              <a:t>Latino e Greco: vedi unità 3; https://site.unibo.it/griseldaonline/it/didattica/carlo-varotti-medea-medee </a:t>
            </a:r>
          </a:p>
          <a:p>
            <a:pPr marL="285750" indent="-285750">
              <a:spcBef>
                <a:spcPts val="600"/>
              </a:spcBef>
              <a:buFont typeface="Arial" panose="020B0604020202020204" pitchFamily="34" charset="0"/>
              <a:buChar char="•"/>
            </a:pPr>
            <a:endParaRPr lang="it-IT" sz="1300" i="1" dirty="0">
              <a:solidFill>
                <a:schemeClr val="tx1"/>
              </a:solidFill>
              <a:latin typeface="Garamond" panose="02020404030301010803" pitchFamily="18" charset="0"/>
            </a:endParaRPr>
          </a:p>
          <a:p>
            <a:pPr marL="285750" indent="-285750">
              <a:spcBef>
                <a:spcPts val="600"/>
              </a:spcBef>
              <a:buFont typeface="Arial" panose="020B0604020202020204" pitchFamily="34" charset="0"/>
              <a:buChar char="•"/>
            </a:pPr>
            <a:endParaRPr lang="it-IT" sz="1300" i="1" dirty="0">
              <a:solidFill>
                <a:schemeClr val="tx1"/>
              </a:solidFill>
              <a:latin typeface="Garamond" panose="02020404030301010803" pitchFamily="18" charset="0"/>
            </a:endParaRPr>
          </a:p>
        </p:txBody>
      </p:sp>
    </p:spTree>
    <p:extLst>
      <p:ext uri="{BB962C8B-B14F-4D97-AF65-F5344CB8AC3E}">
        <p14:creationId xmlns:p14="http://schemas.microsoft.com/office/powerpoint/2010/main" val="219150926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asellaDiTesto 1">
            <a:extLst>
              <a:ext uri="{FF2B5EF4-FFF2-40B4-BE49-F238E27FC236}">
                <a16:creationId xmlns:a16="http://schemas.microsoft.com/office/drawing/2014/main" id="{CB88CBD7-CE5D-684D-81ED-84ADBA84FC6B}"/>
              </a:ext>
            </a:extLst>
          </p:cNvPr>
          <p:cNvSpPr txBox="1"/>
          <p:nvPr/>
        </p:nvSpPr>
        <p:spPr>
          <a:xfrm>
            <a:off x="0" y="4371975"/>
            <a:ext cx="9906000" cy="523220"/>
          </a:xfrm>
          <a:prstGeom prst="rect">
            <a:avLst/>
          </a:prstGeom>
          <a:noFill/>
        </p:spPr>
        <p:txBody>
          <a:bodyPr wrap="square" rtlCol="0">
            <a:spAutoFit/>
          </a:bodyPr>
          <a:lstStyle/>
          <a:p>
            <a:pPr algn="ctr"/>
            <a:r>
              <a:rPr lang="it-IT" sz="2800" b="1" dirty="0">
                <a:solidFill>
                  <a:schemeClr val="bg1"/>
                </a:solidFill>
                <a:latin typeface="Garamond" panose="02020404030301010803" pitchFamily="18" charset="0"/>
              </a:rPr>
              <a:t>GRAZIE</a:t>
            </a:r>
            <a:endParaRPr lang="it-IT" i="1" dirty="0">
              <a:solidFill>
                <a:schemeClr val="bg1"/>
              </a:solidFill>
              <a:latin typeface="Garamond" panose="02020404030301010803" pitchFamily="18" charset="0"/>
            </a:endParaRPr>
          </a:p>
        </p:txBody>
      </p:sp>
    </p:spTree>
    <p:extLst>
      <p:ext uri="{BB962C8B-B14F-4D97-AF65-F5344CB8AC3E}">
        <p14:creationId xmlns:p14="http://schemas.microsoft.com/office/powerpoint/2010/main" val="27815067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3</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318528" y="1122046"/>
            <a:ext cx="9036143" cy="5478423"/>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r>
              <a:rPr lang="it-IT" b="1" dirty="0">
                <a:solidFill>
                  <a:srgbClr val="CB3424"/>
                </a:solidFill>
                <a:latin typeface="Garamond" panose="02020404030301010803" pitchFamily="18" charset="0"/>
              </a:rPr>
              <a:t>Possibili attività connesse</a:t>
            </a:r>
          </a:p>
          <a:p>
            <a:endParaRPr lang="it-IT" sz="500" b="1" dirty="0">
              <a:solidFill>
                <a:srgbClr val="CB3424"/>
              </a:solidFill>
              <a:latin typeface="Garamond" panose="02020404030301010803" pitchFamily="18" charset="0"/>
            </a:endParaRPr>
          </a:p>
          <a:p>
            <a:pPr marL="342900" indent="-342900" algn="just" fontAlgn="base">
              <a:buFont typeface="+mj-lt"/>
              <a:buAutoNum type="alphaLcPeriod"/>
            </a:pPr>
            <a:r>
              <a:rPr lang="it-IT" dirty="0">
                <a:solidFill>
                  <a:schemeClr val="tx1"/>
                </a:solidFill>
                <a:latin typeface="Garamond" panose="02020404030301010803" pitchFamily="18" charset="0"/>
              </a:rPr>
              <a:t>•	Percorso di analisi e studio della nascita delle organizzazioni internazionali (dalla Società delle Nazioni all’ONU).</a:t>
            </a:r>
          </a:p>
          <a:p>
            <a:pPr marL="342900" indent="-342900" algn="just" fontAlgn="base">
              <a:buFont typeface="+mj-lt"/>
              <a:buAutoNum type="alphaLcPeriod"/>
            </a:pPr>
            <a:r>
              <a:rPr lang="it-IT" dirty="0">
                <a:solidFill>
                  <a:schemeClr val="tx1"/>
                </a:solidFill>
                <a:latin typeface="Garamond" panose="02020404030301010803" pitchFamily="18" charset="0"/>
              </a:rPr>
              <a:t>•	Confini contestati: analisi di una situazione attuale di confine contestato o di muri che dividono (vedi spunti per Storia triennio)</a:t>
            </a:r>
          </a:p>
          <a:p>
            <a:pPr marL="342900" indent="-342900" algn="just" fontAlgn="base">
              <a:buFont typeface="+mj-lt"/>
              <a:buAutoNum type="alphaLcPeriod"/>
            </a:pPr>
            <a:r>
              <a:rPr lang="it-IT" dirty="0">
                <a:solidFill>
                  <a:schemeClr val="tx1"/>
                </a:solidFill>
                <a:latin typeface="Garamond" panose="02020404030301010803" pitchFamily="18" charset="0"/>
              </a:rPr>
              <a:t>•	In collaborazione con il Centro Astalli della Compagnia di Gesù, percorso di conoscenza delle realtà migratorie e di cosa significhi essere stranieri. https://www.centroastalli.it/category/cosa-facciamo/attivita-nelle-scuole/</a:t>
            </a:r>
          </a:p>
          <a:p>
            <a:pPr algn="just" fontAlgn="base"/>
            <a:endParaRPr lang="it-IT" dirty="0">
              <a:solidFill>
                <a:schemeClr val="tx1"/>
              </a:solidFill>
              <a:latin typeface="Garamond" panose="02020404030301010803" pitchFamily="18" charset="0"/>
            </a:endParaRPr>
          </a:p>
          <a:p>
            <a:pPr lvl="0"/>
            <a:endParaRPr lang="it-IT" sz="300" dirty="0">
              <a:solidFill>
                <a:schemeClr val="tx1"/>
              </a:solidFill>
              <a:latin typeface="Garamond" panose="02020404030301010803" pitchFamily="18" charset="0"/>
            </a:endParaRPr>
          </a:p>
          <a:p>
            <a:r>
              <a:rPr lang="it-IT" b="1" dirty="0">
                <a:solidFill>
                  <a:srgbClr val="CB3424"/>
                </a:solidFill>
                <a:latin typeface="Garamond" panose="02020404030301010803" pitchFamily="18" charset="0"/>
              </a:rPr>
              <a:t>Compito di realtà (con possibilità di valutazione)</a:t>
            </a:r>
          </a:p>
          <a:p>
            <a:pPr marL="342900" indent="-342900" algn="just">
              <a:buFont typeface="Arial" panose="020B0604020202020204" pitchFamily="34" charset="0"/>
              <a:buChar char="•"/>
            </a:pPr>
            <a:r>
              <a:rPr lang="it-IT" dirty="0">
                <a:solidFill>
                  <a:schemeClr val="tx1"/>
                </a:solidFill>
                <a:latin typeface="Garamond" panose="02020404030301010803" pitchFamily="18" charset="0"/>
              </a:rPr>
              <a:t>•	Partecipazione alle simulazioni dei lavori delle Nazioni Unite; sfruttando le tecniche del </a:t>
            </a:r>
            <a:r>
              <a:rPr lang="it-IT" dirty="0" err="1">
                <a:solidFill>
                  <a:schemeClr val="tx1"/>
                </a:solidFill>
                <a:latin typeface="Garamond" panose="02020404030301010803" pitchFamily="18" charset="0"/>
              </a:rPr>
              <a:t>debate</a:t>
            </a:r>
            <a:r>
              <a:rPr lang="it-IT" dirty="0">
                <a:solidFill>
                  <a:schemeClr val="tx1"/>
                </a:solidFill>
                <a:latin typeface="Garamond" panose="02020404030301010803" pitchFamily="18" charset="0"/>
              </a:rPr>
              <a:t>, ricreare un tavolo di confronto tra diverse Nazioni (su modello dei </a:t>
            </a:r>
            <a:r>
              <a:rPr lang="it-IT" dirty="0" err="1">
                <a:solidFill>
                  <a:schemeClr val="tx1"/>
                </a:solidFill>
                <a:latin typeface="Garamond" panose="02020404030301010803" pitchFamily="18" charset="0"/>
              </a:rPr>
              <a:t>MUN</a:t>
            </a:r>
            <a:r>
              <a:rPr lang="it-IT" dirty="0">
                <a:solidFill>
                  <a:schemeClr val="tx1"/>
                </a:solidFill>
                <a:latin typeface="Garamond" panose="02020404030301010803" pitchFamily="18" charset="0"/>
              </a:rPr>
              <a:t> </a:t>
            </a:r>
            <a:r>
              <a:rPr lang="it-IT" dirty="0">
                <a:solidFill>
                  <a:schemeClr val="tx1"/>
                </a:solidFill>
                <a:latin typeface="Garamond" panose="02020404030301010803" pitchFamily="18" charset="0"/>
                <a:hlinkClick r:id="rId2"/>
              </a:rPr>
              <a:t>https://www.un.org/en/mun</a:t>
            </a:r>
            <a:r>
              <a:rPr lang="it-IT" dirty="0">
                <a:solidFill>
                  <a:schemeClr val="tx1"/>
                </a:solidFill>
                <a:latin typeface="Garamond" panose="02020404030301010803" pitchFamily="18" charset="0"/>
              </a:rPr>
              <a:t>) con posizioni divergenti su alcuni argomenti, ponendo l’obiettivo comune di dover trovare un accordo. Si segnala l’esperienza dell’Istituto Leone XIII di Milano della Compagnia di Gesù: </a:t>
            </a:r>
            <a:r>
              <a:rPr lang="it-IT" dirty="0">
                <a:solidFill>
                  <a:schemeClr val="tx1"/>
                </a:solidFill>
                <a:latin typeface="Garamond" panose="02020404030301010803" pitchFamily="18" charset="0"/>
                <a:hlinkClick r:id="rId3"/>
              </a:rPr>
              <a:t>https://www.leonexiii.it/home-scuole/liceo-scientifico/progetti/jes-mun/</a:t>
            </a:r>
            <a:endParaRPr lang="it-IT" dirty="0">
              <a:solidFill>
                <a:schemeClr val="tx1"/>
              </a:solidFill>
              <a:latin typeface="Garamond" panose="02020404030301010803" pitchFamily="18" charset="0"/>
            </a:endParaRPr>
          </a:p>
          <a:p>
            <a:pPr marL="342900" indent="-342900" algn="just">
              <a:buFont typeface="Arial" panose="020B0604020202020204" pitchFamily="34" charset="0"/>
              <a:buChar char="•"/>
            </a:pPr>
            <a:r>
              <a:rPr lang="it-IT" dirty="0">
                <a:solidFill>
                  <a:schemeClr val="tx1"/>
                </a:solidFill>
                <a:latin typeface="Garamond" panose="02020404030301010803" pitchFamily="18" charset="0"/>
              </a:rPr>
              <a:t>•	Partecipazione a uno dei concorsi letterari del Centro Astalli: </a:t>
            </a:r>
            <a:r>
              <a:rPr lang="it-IT" dirty="0">
                <a:solidFill>
                  <a:schemeClr val="tx1"/>
                </a:solidFill>
                <a:latin typeface="Garamond" panose="02020404030301010803" pitchFamily="18" charset="0"/>
                <a:hlinkClick r:id="rId4"/>
              </a:rPr>
              <a:t>https://www.centroastalli.it/la-scrittura-non-va-in-esilio/</a:t>
            </a:r>
            <a:endParaRPr lang="it-IT" dirty="0">
              <a:solidFill>
                <a:schemeClr val="tx1"/>
              </a:solidFill>
              <a:latin typeface="Garamond" panose="02020404030301010803" pitchFamily="18" charset="0"/>
            </a:endParaRPr>
          </a:p>
          <a:p>
            <a:pPr marL="342900" indent="-342900" algn="just">
              <a:buFont typeface="Arial" panose="020B0604020202020204" pitchFamily="34" charset="0"/>
              <a:buChar char="•"/>
            </a:pPr>
            <a:endParaRPr lang="it-IT" dirty="0">
              <a:solidFill>
                <a:schemeClr val="tx1"/>
              </a:solidFill>
              <a:latin typeface="Garamond" panose="02020404030301010803" pitchFamily="18" charset="0"/>
            </a:endParaRPr>
          </a:p>
        </p:txBody>
      </p:sp>
      <p:sp>
        <p:nvSpPr>
          <p:cNvPr id="6" name="Footer Placeholder 4">
            <a:extLst>
              <a:ext uri="{FF2B5EF4-FFF2-40B4-BE49-F238E27FC236}">
                <a16:creationId xmlns:a16="http://schemas.microsoft.com/office/drawing/2014/main" id="{CC0C27C2-9D0B-4ADF-8368-88265AE4D8C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3647652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4</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049331"/>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spcAft>
                <a:spcPts val="600"/>
              </a:spcAft>
            </a:pPr>
            <a:r>
              <a:rPr lang="it-IT" b="1" cap="all" dirty="0" smtClean="0">
                <a:solidFill>
                  <a:srgbClr val="C00000"/>
                </a:solidFill>
                <a:latin typeface="Garamond" panose="02020404030301010803" pitchFamily="18" charset="0"/>
                <a:ea typeface="Times New Roman" panose="02020603050405020304" pitchFamily="18" charset="0"/>
                <a:cs typeface="Times New Roman" panose="02020603050405020304" pitchFamily="18" charset="0"/>
              </a:rPr>
              <a:t>Testo </a:t>
            </a:r>
            <a:r>
              <a:rPr lang="it-IT" b="1" cap="all" dirty="0">
                <a:solidFill>
                  <a:srgbClr val="C00000"/>
                </a:solidFill>
                <a:latin typeface="Garamond" panose="02020404030301010803" pitchFamily="18" charset="0"/>
                <a:ea typeface="Times New Roman" panose="02020603050405020304" pitchFamily="18" charset="0"/>
                <a:cs typeface="Times New Roman" panose="02020603050405020304" pitchFamily="18" charset="0"/>
              </a:rPr>
              <a:t>di </a:t>
            </a:r>
            <a:r>
              <a:rPr lang="it-IT" b="1" cap="all" dirty="0" err="1">
                <a:solidFill>
                  <a:srgbClr val="C00000"/>
                </a:solidFill>
                <a:latin typeface="Garamond" panose="02020404030301010803" pitchFamily="18" charset="0"/>
                <a:ea typeface="Times New Roman" panose="02020603050405020304" pitchFamily="18" charset="0"/>
                <a:cs typeface="Times New Roman" panose="02020603050405020304" pitchFamily="18" charset="0"/>
              </a:rPr>
              <a:t>Zigmunt</a:t>
            </a:r>
            <a:r>
              <a:rPr lang="it-IT" b="1" cap="all" dirty="0">
                <a:solidFill>
                  <a:srgbClr val="C00000"/>
                </a:solidFill>
                <a:latin typeface="Garamond" panose="02020404030301010803" pitchFamily="18" charset="0"/>
                <a:ea typeface="Times New Roman" panose="02020603050405020304" pitchFamily="18" charset="0"/>
                <a:cs typeface="Times New Roman" panose="02020603050405020304" pitchFamily="18" charset="0"/>
              </a:rPr>
              <a:t> </a:t>
            </a:r>
            <a:r>
              <a:rPr lang="it-IT" b="1" cap="all" dirty="0" err="1">
                <a:solidFill>
                  <a:srgbClr val="C00000"/>
                </a:solidFill>
                <a:latin typeface="Garamond" panose="02020404030301010803" pitchFamily="18" charset="0"/>
                <a:ea typeface="Times New Roman" panose="02020603050405020304" pitchFamily="18" charset="0"/>
                <a:cs typeface="Times New Roman" panose="02020603050405020304" pitchFamily="18" charset="0"/>
              </a:rPr>
              <a:t>Bauman</a:t>
            </a:r>
            <a:endParaRPr lang="it-IT" dirty="0">
              <a:solidFill>
                <a:srgbClr val="C00000"/>
              </a:solidFill>
              <a:latin typeface="Garamond" panose="02020404030301010803" pitchFamily="18" charset="0"/>
              <a:ea typeface="Calibri" panose="020F0502020204030204" pitchFamily="34" charset="0"/>
              <a:cs typeface="Times New Roman" panose="02020603050405020304" pitchFamily="18" charset="0"/>
            </a:endParaRPr>
          </a:p>
          <a:p>
            <a:pPr algn="just">
              <a:spcAft>
                <a:spcPts val="600"/>
              </a:spcAft>
            </a:pPr>
            <a:r>
              <a:rPr lang="it-IT" b="1"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È il confine a creare lo straniero</a:t>
            </a:r>
            <a:endParaRPr lang="it-IT"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algn="just">
              <a:spcAft>
                <a:spcPts val="600"/>
              </a:spcAft>
            </a:pPr>
            <a:r>
              <a:rPr lang="it-IT" sz="1400"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(da </a:t>
            </a:r>
            <a:r>
              <a:rPr lang="it-IT" sz="1400" i="1"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Andare oltre le paure</a:t>
            </a:r>
            <a:r>
              <a:rPr lang="it-IT" sz="1400"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 di </a:t>
            </a:r>
            <a:r>
              <a:rPr lang="it-IT" sz="1400" dirty="0" err="1">
                <a:solidFill>
                  <a:schemeClr val="tx1"/>
                </a:solidFill>
                <a:latin typeface="Garamond" panose="02020404030301010803" pitchFamily="18" charset="0"/>
                <a:ea typeface="Times New Roman" panose="02020603050405020304" pitchFamily="18" charset="0"/>
                <a:cs typeface="Times New Roman" panose="02020603050405020304" pitchFamily="18" charset="0"/>
              </a:rPr>
              <a:t>Zygmunt</a:t>
            </a:r>
            <a:r>
              <a:rPr lang="it-IT" sz="1400"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 </a:t>
            </a:r>
            <a:r>
              <a:rPr lang="it-IT" sz="1400" dirty="0" err="1">
                <a:solidFill>
                  <a:schemeClr val="tx1"/>
                </a:solidFill>
                <a:latin typeface="Garamond" panose="02020404030301010803" pitchFamily="18" charset="0"/>
                <a:ea typeface="Times New Roman" panose="02020603050405020304" pitchFamily="18" charset="0"/>
                <a:cs typeface="Times New Roman" panose="02020603050405020304" pitchFamily="18" charset="0"/>
              </a:rPr>
              <a:t>Bauman</a:t>
            </a:r>
            <a:r>
              <a:rPr lang="it-IT" sz="1400"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 pubblicato nell’</a:t>
            </a:r>
            <a:r>
              <a:rPr lang="it-IT" sz="1400" dirty="0" err="1">
                <a:solidFill>
                  <a:schemeClr val="tx1"/>
                </a:solidFill>
                <a:latin typeface="Garamond" panose="02020404030301010803" pitchFamily="18" charset="0"/>
                <a:ea typeface="Times New Roman" panose="02020603050405020304" pitchFamily="18" charset="0"/>
                <a:cs typeface="Times New Roman" panose="02020603050405020304" pitchFamily="18" charset="0"/>
              </a:rPr>
              <a:t>ebook</a:t>
            </a:r>
            <a:r>
              <a:rPr lang="it-IT" sz="1400"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 </a:t>
            </a:r>
            <a:r>
              <a:rPr lang="it-IT" sz="1400" i="1" u="sng" dirty="0" smtClean="0">
                <a:solidFill>
                  <a:schemeClr val="tx1"/>
                </a:solidFill>
                <a:latin typeface="Garamond" panose="02020404030301010803" pitchFamily="18" charset="0"/>
                <a:ea typeface="Times New Roman" panose="02020603050405020304" pitchFamily="18" charset="0"/>
                <a:cs typeface="Times New Roman" panose="02020603050405020304" pitchFamily="18" charset="0"/>
                <a:hlinkClick r:id="rId2"/>
              </a:rPr>
              <a:t>Dialoghi </a:t>
            </a:r>
            <a:r>
              <a:rPr lang="it-IT" sz="1400" i="1" u="sng" dirty="0">
                <a:solidFill>
                  <a:schemeClr val="tx1"/>
                </a:solidFill>
                <a:latin typeface="Garamond" panose="02020404030301010803" pitchFamily="18" charset="0"/>
                <a:ea typeface="Times New Roman" panose="02020603050405020304" pitchFamily="18" charset="0"/>
                <a:cs typeface="Times New Roman" panose="02020603050405020304" pitchFamily="18" charset="0"/>
                <a:hlinkClick r:id="rId2"/>
              </a:rPr>
              <a:t>sulla dignità, </a:t>
            </a:r>
            <a:r>
              <a:rPr lang="it-IT" sz="1400" i="1" u="sng" dirty="0" smtClean="0">
                <a:solidFill>
                  <a:schemeClr val="tx1"/>
                </a:solidFill>
                <a:latin typeface="Garamond" panose="02020404030301010803" pitchFamily="18" charset="0"/>
                <a:ea typeface="Times New Roman" panose="02020603050405020304" pitchFamily="18" charset="0"/>
                <a:cs typeface="Times New Roman" panose="02020603050405020304" pitchFamily="18" charset="0"/>
                <a:hlinkClick r:id="rId2"/>
              </a:rPr>
              <a:t>  Cittadini</a:t>
            </a:r>
            <a:r>
              <a:rPr lang="it-IT" sz="1400" u="sng" dirty="0">
                <a:solidFill>
                  <a:schemeClr val="tx1"/>
                </a:solidFill>
                <a:latin typeface="Garamond" panose="02020404030301010803" pitchFamily="18" charset="0"/>
                <a:ea typeface="Times New Roman" panose="02020603050405020304" pitchFamily="18" charset="0"/>
                <a:cs typeface="Times New Roman" panose="02020603050405020304" pitchFamily="18" charset="0"/>
                <a:hlinkClick r:id="rId2"/>
              </a:rPr>
              <a:t>,</a:t>
            </a:r>
            <a:r>
              <a:rPr lang="it-IT" sz="1400"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 a cura di Fondazione  </a:t>
            </a:r>
            <a:r>
              <a:rPr lang="it-IT" sz="1400" dirty="0" smtClean="0">
                <a:solidFill>
                  <a:schemeClr val="tx1"/>
                </a:solidFill>
                <a:latin typeface="Garamond" panose="02020404030301010803" pitchFamily="18" charset="0"/>
                <a:ea typeface="Times New Roman" panose="02020603050405020304" pitchFamily="18" charset="0"/>
                <a:cs typeface="Times New Roman" panose="02020603050405020304" pitchFamily="18" charset="0"/>
              </a:rPr>
              <a:t>   Feltrinelli</a:t>
            </a:r>
            <a:r>
              <a:rPr lang="it-IT" sz="1400" dirty="0">
                <a:solidFill>
                  <a:schemeClr val="tx1"/>
                </a:solidFill>
                <a:latin typeface="Garamond" panose="02020404030301010803" pitchFamily="18" charset="0"/>
                <a:ea typeface="Times New Roman" panose="02020603050405020304" pitchFamily="18" charset="0"/>
                <a:cs typeface="Times New Roman" panose="02020603050405020304" pitchFamily="18" charset="0"/>
              </a:rPr>
              <a:t>, Fondazione Martini – 2013) </a:t>
            </a:r>
            <a:endParaRPr lang="it-IT" sz="1400" dirty="0" smtClean="0">
              <a:solidFill>
                <a:schemeClr val="tx1"/>
              </a:solidFill>
              <a:latin typeface="Garamond" panose="02020404030301010803" pitchFamily="18" charset="0"/>
              <a:ea typeface="Times New Roman" panose="02020603050405020304" pitchFamily="18" charset="0"/>
              <a:cs typeface="Times New Roman" panose="02020603050405020304" pitchFamily="18" charset="0"/>
            </a:endParaRPr>
          </a:p>
          <a:p>
            <a:pPr algn="just">
              <a:spcAft>
                <a:spcPts val="600"/>
              </a:spcAft>
            </a:pPr>
            <a:r>
              <a:rPr lang="it-IT" i="1" dirty="0" smtClean="0">
                <a:solidFill>
                  <a:schemeClr val="tx1"/>
                </a:solidFill>
                <a:latin typeface="Garamond" panose="02020404030301010803" pitchFamily="18" charset="0"/>
              </a:rPr>
              <a:t>Fin </a:t>
            </a:r>
            <a:r>
              <a:rPr lang="it-IT" i="1" dirty="0">
                <a:solidFill>
                  <a:schemeClr val="tx1"/>
                </a:solidFill>
                <a:latin typeface="Garamond" panose="02020404030301010803" pitchFamily="18" charset="0"/>
              </a:rPr>
              <a:t>dai tempi antichi coloro che detengono il potere, coloro che appartengono al mondo dei “migliori” hanno trovato il modo per preservare il proprio </a:t>
            </a:r>
            <a:r>
              <a:rPr lang="it-IT" dirty="0">
                <a:solidFill>
                  <a:schemeClr val="tx1"/>
                </a:solidFill>
                <a:latin typeface="Garamond" panose="02020404030301010803" pitchFamily="18" charset="0"/>
              </a:rPr>
              <a:t>status</a:t>
            </a:r>
            <a:r>
              <a:rPr lang="it-IT" i="1" dirty="0">
                <a:solidFill>
                  <a:schemeClr val="tx1"/>
                </a:solidFill>
                <a:latin typeface="Garamond" panose="02020404030301010803" pitchFamily="18" charset="0"/>
              </a:rPr>
              <a:t>, la distanza dagli altri, creando delle linee di confine. Di là dal confine sono stati collocati coloro che costituivano i “manchevoli”, tutti quelli che mancano di qualcosa: le donne, che non hanno la forza per andare in guerra; gli schiavi, privi di libertà; i barbari, che non conoscono la lingua greca. Cosi anche oggi, come ci spiega </a:t>
            </a:r>
            <a:r>
              <a:rPr lang="it-IT" i="1" dirty="0" err="1">
                <a:solidFill>
                  <a:schemeClr val="tx1"/>
                </a:solidFill>
                <a:latin typeface="Garamond" panose="02020404030301010803" pitchFamily="18" charset="0"/>
              </a:rPr>
              <a:t>Bauman</a:t>
            </a:r>
            <a:r>
              <a:rPr lang="it-IT" i="1" dirty="0">
                <a:solidFill>
                  <a:schemeClr val="tx1"/>
                </a:solidFill>
                <a:latin typeface="Garamond" panose="02020404030301010803" pitchFamily="18" charset="0"/>
              </a:rPr>
              <a:t>, al di là dei confini abitano i superflui, necessari ma indesiderati. </a:t>
            </a:r>
            <a:r>
              <a:rPr lang="it-IT" i="1" dirty="0" err="1">
                <a:solidFill>
                  <a:schemeClr val="tx1"/>
                </a:solidFill>
                <a:latin typeface="Garamond" panose="02020404030301010803" pitchFamily="18" charset="0"/>
              </a:rPr>
              <a:t>Bauman</a:t>
            </a:r>
            <a:r>
              <a:rPr lang="it-IT" i="1" dirty="0">
                <a:solidFill>
                  <a:schemeClr val="tx1"/>
                </a:solidFill>
                <a:latin typeface="Garamond" panose="02020404030301010803" pitchFamily="18" charset="0"/>
              </a:rPr>
              <a:t> ci dice anche che cosa succede a noi, quando ci chiudiamo entro confini </a:t>
            </a:r>
            <a:r>
              <a:rPr lang="it-IT" i="1" dirty="0" smtClean="0">
                <a:solidFill>
                  <a:schemeClr val="tx1"/>
                </a:solidFill>
                <a:latin typeface="Garamond" panose="02020404030301010803" pitchFamily="18" charset="0"/>
              </a:rPr>
              <a:t>invalicabili.</a:t>
            </a:r>
            <a:endParaRPr lang="it-IT" dirty="0">
              <a:solidFill>
                <a:schemeClr val="tx1"/>
              </a:solidFill>
              <a:latin typeface="Garamond" panose="02020404030301010803" pitchFamily="18" charset="0"/>
            </a:endParaRPr>
          </a:p>
          <a:p>
            <a:pPr algn="just">
              <a:spcAft>
                <a:spcPts val="600"/>
              </a:spcAft>
            </a:pPr>
            <a:r>
              <a:rPr lang="it-IT" dirty="0" smtClean="0">
                <a:latin typeface="Garamond" panose="02020404030301010803" pitchFamily="18" charset="0"/>
                <a:ea typeface="Times New Roman" panose="02020603050405020304" pitchFamily="18" charset="0"/>
                <a:cs typeface="Times New Roman" panose="02020603050405020304" pitchFamily="18" charset="0"/>
              </a:rPr>
              <a:t>Contrariamente all’erronea </a:t>
            </a:r>
            <a:r>
              <a:rPr lang="it-IT" dirty="0">
                <a:latin typeface="Garamond" panose="02020404030301010803" pitchFamily="18" charset="0"/>
                <a:ea typeface="Times New Roman" panose="02020603050405020304" pitchFamily="18" charset="0"/>
                <a:cs typeface="Times New Roman" panose="02020603050405020304" pitchFamily="18" charset="0"/>
              </a:rPr>
              <a:t>opinione comune, i confini non vengono tracciati allo scopo di separare differenze ma, al contrario, è proprio perché vengono tracciati confini che improvvisamente emergono le differenze, che ce ne accorgiamo e ne diveniamo consapevoli, anzi andiamo in cerca di differenze proprio per legittimare i confini</a:t>
            </a:r>
            <a:r>
              <a:rPr lang="it-IT" dirty="0" smtClean="0">
                <a:latin typeface="Garamond" panose="02020404030301010803" pitchFamily="18" charset="0"/>
                <a:ea typeface="Times New Roman" panose="02020603050405020304" pitchFamily="18" charset="0"/>
                <a:cs typeface="Times New Roman" panose="02020603050405020304" pitchFamily="18" charset="0"/>
              </a:rPr>
              <a:t>.</a:t>
            </a:r>
          </a:p>
          <a:p>
            <a:pPr algn="just"/>
            <a:r>
              <a:rPr lang="it-IT" dirty="0">
                <a:latin typeface="Garamond" panose="02020404030301010803" pitchFamily="18" charset="0"/>
                <a:ea typeface="Calibri" panose="020F0502020204030204" pitchFamily="34" charset="0"/>
                <a:cs typeface="Times New Roman" panose="02020603050405020304" pitchFamily="18" charset="0"/>
              </a:rPr>
              <a:t>Allora, perché quest’ossessione di tracciare </a:t>
            </a:r>
            <a:r>
              <a:rPr lang="it-IT" dirty="0" smtClean="0">
                <a:latin typeface="Garamond" panose="02020404030301010803" pitchFamily="18" charset="0"/>
                <a:ea typeface="Calibri" panose="020F0502020204030204" pitchFamily="34" charset="0"/>
                <a:cs typeface="Times New Roman" panose="02020603050405020304" pitchFamily="18" charset="0"/>
              </a:rPr>
              <a:t>confini?   La </a:t>
            </a:r>
            <a:r>
              <a:rPr lang="it-IT" dirty="0">
                <a:latin typeface="Garamond" panose="02020404030301010803" pitchFamily="18" charset="0"/>
                <a:ea typeface="Calibri" panose="020F0502020204030204" pitchFamily="34" charset="0"/>
                <a:cs typeface="Times New Roman" panose="02020603050405020304" pitchFamily="18" charset="0"/>
              </a:rPr>
              <a:t>risposta è che al giorno d’oggi questa ossessione </a:t>
            </a:r>
            <a:r>
              <a:rPr lang="it-IT" dirty="0" smtClean="0">
                <a:latin typeface="Garamond" panose="02020404030301010803" pitchFamily="18" charset="0"/>
                <a:ea typeface="Calibri" panose="020F0502020204030204" pitchFamily="34" charset="0"/>
                <a:cs typeface="Times New Roman" panose="02020603050405020304" pitchFamily="18" charset="0"/>
              </a:rPr>
              <a:t> deriva  dal  desiderio</a:t>
            </a:r>
            <a:r>
              <a:rPr lang="it-IT" dirty="0">
                <a:latin typeface="Garamond" panose="02020404030301010803" pitchFamily="18" charset="0"/>
                <a:ea typeface="Calibri" panose="020F0502020204030204" pitchFamily="34" charset="0"/>
                <a:cs typeface="Times New Roman" panose="02020603050405020304" pitchFamily="18" charset="0"/>
              </a:rPr>
              <a:t>, </a:t>
            </a:r>
            <a:r>
              <a:rPr lang="it-IT" dirty="0" smtClean="0">
                <a:latin typeface="Garamond" panose="02020404030301010803" pitchFamily="18" charset="0"/>
                <a:ea typeface="Calibri" panose="020F0502020204030204" pitchFamily="34" charset="0"/>
                <a:cs typeface="Times New Roman" panose="02020603050405020304" pitchFamily="18" charset="0"/>
              </a:rPr>
              <a:t> conscio </a:t>
            </a:r>
            <a:r>
              <a:rPr lang="it-IT" dirty="0">
                <a:latin typeface="Garamond" panose="02020404030301010803" pitchFamily="18" charset="0"/>
                <a:ea typeface="Calibri" panose="020F0502020204030204" pitchFamily="34" charset="0"/>
                <a:cs typeface="Times New Roman" panose="02020603050405020304" pitchFamily="18" charset="0"/>
              </a:rPr>
              <a:t>o inconscio, </a:t>
            </a:r>
            <a:r>
              <a:rPr lang="it-IT" dirty="0" smtClean="0">
                <a:latin typeface="Garamond" panose="02020404030301010803" pitchFamily="18" charset="0"/>
                <a:ea typeface="Calibri" panose="020F0502020204030204" pitchFamily="34" charset="0"/>
                <a:cs typeface="Times New Roman" panose="02020603050405020304" pitchFamily="18" charset="0"/>
              </a:rPr>
              <a:t> di </a:t>
            </a:r>
            <a:r>
              <a:rPr lang="it-IT" dirty="0">
                <a:latin typeface="Garamond" panose="02020404030301010803" pitchFamily="18" charset="0"/>
                <a:ea typeface="Calibri" panose="020F0502020204030204" pitchFamily="34" charset="0"/>
                <a:cs typeface="Times New Roman" panose="02020603050405020304" pitchFamily="18" charset="0"/>
              </a:rPr>
              <a:t>ritagliarci un posticino </a:t>
            </a:r>
            <a:r>
              <a:rPr lang="it-IT" dirty="0" smtClean="0">
                <a:latin typeface="Garamond" panose="02020404030301010803" pitchFamily="18" charset="0"/>
                <a:ea typeface="Calibri" panose="020F0502020204030204" pitchFamily="34" charset="0"/>
                <a:cs typeface="Times New Roman" panose="02020603050405020304" pitchFamily="18" charset="0"/>
              </a:rPr>
              <a:t>abbastanza</a:t>
            </a:r>
            <a:endParaRPr lang="it-IT" dirty="0">
              <a:latin typeface="Garamond" panose="02020404030301010803" pitchFamily="18" charset="0"/>
              <a:ea typeface="Calibri" panose="020F0502020204030204" pitchFamily="34" charset="0"/>
              <a:cs typeface="Times New Roman" panose="02020603050405020304" pitchFamily="18" charset="0"/>
            </a:endParaRPr>
          </a:p>
          <a:p>
            <a:pPr>
              <a:lnSpc>
                <a:spcPct val="107000"/>
              </a:lnSpc>
              <a:spcAft>
                <a:spcPts val="0"/>
              </a:spcAft>
            </a:pPr>
            <a:endParaRPr lang="it-IT" sz="800" i="1" dirty="0">
              <a:solidFill>
                <a:schemeClr val="tx1"/>
              </a:solidFill>
              <a:latin typeface="Garamond" panose="02020404030301010803" pitchFamily="18" charset="0"/>
              <a:ea typeface="Calibri" panose="020F0502020204030204" pitchFamily="34" charset="0"/>
              <a:cs typeface="Times New Roman" panose="02020603050405020304" pitchFamily="18" charset="0"/>
            </a:endParaRPr>
          </a:p>
          <a:p>
            <a:pPr>
              <a:lnSpc>
                <a:spcPct val="107000"/>
              </a:lnSpc>
              <a:spcAft>
                <a:spcPts val="800"/>
              </a:spcAft>
            </a:pPr>
            <a:endParaRPr lang="it-IT" sz="800" dirty="0">
              <a:solidFill>
                <a:srgbClr val="C00000"/>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7" name="Footer Placeholder 4">
            <a:extLst>
              <a:ext uri="{FF2B5EF4-FFF2-40B4-BE49-F238E27FC236}">
                <a16:creationId xmlns:a16="http://schemas.microsoft.com/office/drawing/2014/main" id="{491A2B9F-1618-437B-AEF9-1F18BA6743E9}"/>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40333081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5</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130507"/>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pPr>
            <a:r>
              <a:rPr lang="it-IT" dirty="0" smtClean="0">
                <a:latin typeface="Garamond" panose="02020404030301010803" pitchFamily="18" charset="0"/>
                <a:ea typeface="Calibri" panose="020F0502020204030204" pitchFamily="34" charset="0"/>
                <a:cs typeface="Times New Roman" panose="02020603050405020304" pitchFamily="18" charset="0"/>
              </a:rPr>
              <a:t>confortevole, accogliente</a:t>
            </a:r>
            <a:r>
              <a:rPr lang="it-IT" dirty="0">
                <a:latin typeface="Garamond" panose="02020404030301010803" pitchFamily="18" charset="0"/>
                <a:ea typeface="Calibri" panose="020F0502020204030204" pitchFamily="34" charset="0"/>
                <a:cs typeface="Times New Roman" panose="02020603050405020304" pitchFamily="18" charset="0"/>
              </a:rPr>
              <a:t>, sicuro, in un mondo che ci appare selvaggio, imprevedibile, minaccioso; proteggerci da forze esterne che sembrano invincibili, e che non possiamo né controllare né fermare, tanto meno impedendo loro di venire nei dintorni di casa nostra, nelle nostre strade. Qualunque sia la natura di queste forze, esse ci sono note con il nome - illuminante ma sviante - di globalizzazione.</a:t>
            </a:r>
          </a:p>
          <a:p>
            <a:pPr algn="just">
              <a:lnSpc>
                <a:spcPct val="107000"/>
              </a:lnSpc>
            </a:pPr>
            <a:r>
              <a:rPr lang="it-IT" dirty="0">
                <a:latin typeface="Garamond" panose="02020404030301010803" pitchFamily="18" charset="0"/>
                <a:ea typeface="Calibri" panose="020F0502020204030204" pitchFamily="34" charset="0"/>
                <a:cs typeface="Times New Roman" panose="02020603050405020304" pitchFamily="18" charset="0"/>
              </a:rPr>
              <a:t>Permettetemi di mettere un po’ d’ordine.</a:t>
            </a:r>
          </a:p>
          <a:p>
            <a:pPr algn="just">
              <a:lnSpc>
                <a:spcPct val="107000"/>
              </a:lnSpc>
            </a:pPr>
            <a:r>
              <a:rPr lang="it-IT" dirty="0">
                <a:latin typeface="Garamond" panose="02020404030301010803" pitchFamily="18" charset="0"/>
                <a:ea typeface="Calibri" panose="020F0502020204030204" pitchFamily="34" charset="0"/>
                <a:cs typeface="Times New Roman" panose="02020603050405020304" pitchFamily="18" charset="0"/>
              </a:rPr>
              <a:t>Le differenze che diventano significative e importanti a causa della natura del confine, e le intenzioni che stanno dietro questo confine, sono le differenze attribuite alle persone che hanno l’indecente tendenza a superare i confini e ad apparire di sorpresa in posti in cui non sono stati invitati; un tipo di gente da cui molti di voi si difenderebbero con televisioni a circuito chiuso, se non altro per vedere chi passa per la strada</a:t>
            </a:r>
            <a:r>
              <a:rPr lang="it-IT" dirty="0" smtClean="0">
                <a:latin typeface="Garamond" panose="02020404030301010803" pitchFamily="18" charset="0"/>
                <a:ea typeface="Calibri" panose="020F0502020204030204" pitchFamily="34" charset="0"/>
                <a:cs typeface="Times New Roman" panose="02020603050405020304" pitchFamily="18" charset="0"/>
              </a:rPr>
              <a:t>.</a:t>
            </a:r>
          </a:p>
          <a:p>
            <a:pPr algn="just">
              <a:lnSpc>
                <a:spcPct val="107000"/>
              </a:lnSpc>
            </a:pPr>
            <a:r>
              <a:rPr lang="it-IT" dirty="0">
                <a:latin typeface="Garamond" panose="02020404030301010803" pitchFamily="18" charset="0"/>
                <a:ea typeface="Calibri" panose="020F0502020204030204" pitchFamily="34" charset="0"/>
                <a:cs typeface="Times New Roman" panose="02020603050405020304" pitchFamily="18" charset="0"/>
              </a:rPr>
              <a:t>Ora, gli stranieri che non appartengono a questo posto diventano i più importanti portatori di quel genere di differenza che noi dobbiamo evitare. Ma che specie di stranieri sono? Per spiegare il loro ambiente e la loro origine, ricordiamo anzitutto che le città, nelle quali vive già oltre la metà del genere umano, sono in certo qual modo delle discariche per i problemi creati e non risolti nello spazio globale. </a:t>
            </a:r>
          </a:p>
          <a:p>
            <a:pPr algn="just">
              <a:lnSpc>
                <a:spcPct val="107000"/>
              </a:lnSpc>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7" name="Footer Placeholder 4">
            <a:extLst>
              <a:ext uri="{FF2B5EF4-FFF2-40B4-BE49-F238E27FC236}">
                <a16:creationId xmlns:a16="http://schemas.microsoft.com/office/drawing/2014/main" id="{B4BB9DC0-0BD0-47FF-A815-51B126796EB2}"/>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13308655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6</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631076"/>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lnSpc>
                <a:spcPct val="107000"/>
              </a:lnSpc>
              <a:spcAft>
                <a:spcPts val="800"/>
              </a:spcAft>
            </a:pPr>
            <a:r>
              <a:rPr lang="it-IT" dirty="0">
                <a:latin typeface="Garamond" panose="02020404030301010803" pitchFamily="18" charset="0"/>
                <a:ea typeface="Calibri" panose="020F0502020204030204" pitchFamily="34" charset="0"/>
                <a:cs typeface="Times New Roman" panose="02020603050405020304" pitchFamily="18" charset="0"/>
              </a:rPr>
              <a:t>Discariche sotto molti aspetti; c'è - per esempio - un fenomeno globale d’inquinamento dell'aria e dell'acqua, e l’amministrazione comunale di ogni città deve sopportarne le conseguenze: deve battersi con le sole risorse locali per pulire l’acqua, pulire l’aria, arginare la marea.</a:t>
            </a:r>
          </a:p>
          <a:p>
            <a:pPr algn="just">
              <a:lnSpc>
                <a:spcPct val="107000"/>
              </a:lnSpc>
              <a:spcAft>
                <a:spcPts val="800"/>
              </a:spcAft>
            </a:pPr>
            <a:r>
              <a:rPr lang="it-IT" dirty="0">
                <a:latin typeface="Garamond" panose="02020404030301010803" pitchFamily="18" charset="0"/>
                <a:ea typeface="Calibri" panose="020F0502020204030204" pitchFamily="34" charset="0"/>
                <a:cs typeface="Times New Roman" panose="02020603050405020304" pitchFamily="18" charset="0"/>
              </a:rPr>
              <a:t>In definitiva, imponendo la rapida modernizzazione di luoghi molto lontani, il grande mondo del libero scambio, della libera circolazione finanziaria, ha creato una gran quantità di gente “superflua”, che ha perduto ogni mezzo di sostentamento e non può continuare a vivere come i suoi antenati; individui costretti a spostarsi, a lasciare quei luoghi in cui ormai non sono che dei profughi, per diventare dei migranti economici. Ma poi arrivano in una città, e ancora una volta sono le risorse locali a dover provvedere a loro. Vengono in città e diventano il simbolo di queste misteriose, e perciò spaventose, forze della globalizzazione. Vengono da chissà dove, e sono messaggeri di sventure. Portano con sé l’orrore di guerre lontane, di fame, di carestie, e rappresentano il nostro peggior incubo: quello che noi stessi, a causa della pressione di questo nuovo e misterioso equilibrio economico, possiamo diventare a nostra volta superflui, possiamo perdere i nostri mezzi di sostentamento e la nostra posizione sociale. </a:t>
            </a:r>
          </a:p>
        </p:txBody>
      </p:sp>
      <p:sp>
        <p:nvSpPr>
          <p:cNvPr id="7" name="Footer Placeholder 4">
            <a:extLst>
              <a:ext uri="{FF2B5EF4-FFF2-40B4-BE49-F238E27FC236}">
                <a16:creationId xmlns:a16="http://schemas.microsoft.com/office/drawing/2014/main" id="{61FE95D3-260A-4903-AC29-082D2102ACAD}"/>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14276437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7</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582408"/>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ea typeface="Calibri" panose="020F0502020204030204" pitchFamily="34" charset="0"/>
                <a:cs typeface="Times New Roman" panose="02020603050405020304" pitchFamily="18" charset="0"/>
              </a:rPr>
              <a:t>Essi rappresentano la fragilità e la precarietà della condizione umana, e nessuno vuole che gli siano ricordate ogni giorno queste cose orribili, che si preferirebbe invece dimenticare Ma essi non sono gli unici. Fin da principio la modernità ha prodotto “gente superflua”, superflua nel senso che è inutile, che le sue capacità lavorative non potrebbero essere sfruttate in modo proficuo; per dirla brutalmente, senza mezzi termini, per le persone perbene sarebbe meglio che costoro scomparissero del tutto.</a:t>
            </a:r>
          </a:p>
          <a:p>
            <a:pPr algn="just"/>
            <a:r>
              <a:rPr lang="it-IT" dirty="0">
                <a:latin typeface="Garamond" panose="02020404030301010803" pitchFamily="18" charset="0"/>
                <a:ea typeface="Calibri" panose="020F0502020204030204" pitchFamily="34" charset="0"/>
                <a:cs typeface="Times New Roman" panose="02020603050405020304" pitchFamily="18" charset="0"/>
              </a:rPr>
              <a:t>L’industria moderna ha prodotto gente superflua. La costruzione di un ordine porta sempre alla liquidazione dei superflui, perché - se volete che le cose siano in ordine, se volete sostituire la situazione attuale con un ordine nuovo, migliore e più razionale - finirete per scoprire che certa gente non può farne parte, e perciò bisogna escluderla, tagliarla fuori. E’ questo il progresso.</a:t>
            </a:r>
          </a:p>
          <a:p>
            <a:pPr algn="just"/>
            <a:r>
              <a:rPr lang="it-IT" dirty="0">
                <a:latin typeface="Garamond" panose="02020404030301010803" pitchFamily="18" charset="0"/>
                <a:ea typeface="Calibri" panose="020F0502020204030204" pitchFamily="34" charset="0"/>
                <a:cs typeface="Times New Roman" panose="02020603050405020304" pitchFamily="18" charset="0"/>
              </a:rPr>
              <a:t>Ma che cos’è, in sostanza, il progresso economico? Il suo mito si riduce a questo: poter fare qualcosa con minore sforzo e minor fatica, spendendo di meno</a:t>
            </a:r>
            <a:r>
              <a:rPr lang="it-IT" dirty="0" smtClean="0">
                <a:latin typeface="Garamond" panose="02020404030301010803" pitchFamily="18" charset="0"/>
                <a:ea typeface="Calibri" panose="020F0502020204030204" pitchFamily="34" charset="0"/>
                <a:cs typeface="Times New Roman" panose="02020603050405020304" pitchFamily="18" charset="0"/>
              </a:rPr>
              <a:t>.</a:t>
            </a:r>
          </a:p>
          <a:p>
            <a:pPr algn="just"/>
            <a:r>
              <a:rPr lang="it-IT" dirty="0">
                <a:latin typeface="Garamond" panose="02020404030301010803" pitchFamily="18" charset="0"/>
                <a:ea typeface="Calibri" panose="020F0502020204030204" pitchFamily="34" charset="0"/>
                <a:cs typeface="Times New Roman" panose="02020603050405020304" pitchFamily="18" charset="0"/>
              </a:rPr>
              <a:t>Riuscire a farlo equivale a rendere superflui ed economicamente non più plausibili certi modi di fare le cose, e perciò la gente che si è procurata da vivere in quei modi diventa a sua volta superflua. </a:t>
            </a:r>
          </a:p>
        </p:txBody>
      </p:sp>
      <p:sp>
        <p:nvSpPr>
          <p:cNvPr id="6" name="Footer Placeholder 4">
            <a:extLst>
              <a:ext uri="{FF2B5EF4-FFF2-40B4-BE49-F238E27FC236}">
                <a16:creationId xmlns:a16="http://schemas.microsoft.com/office/drawing/2014/main" id="{32DC173F-8F56-4C61-8CAA-EDCA5F13E83A}"/>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2890724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8</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5097678"/>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ea typeface="Calibri" panose="020F0502020204030204" pitchFamily="34" charset="0"/>
                <a:cs typeface="Times New Roman" panose="02020603050405020304" pitchFamily="18" charset="0"/>
              </a:rPr>
              <a:t>Essi vengono da noi dunque, come prima di loro i nostri progenitori, i nostri nonni e bisnonni, fecero i bagagli e migrarono, da città sovrappopolate di Polonia o Russia, da Regioni d’Italia impoverite, nel nord- America, nel Canada, nel sud- America, e così via. Ora loro fanno lo stesso, muovendo nella direzione opposta, e sbarcano a Milano, a </a:t>
            </a:r>
            <a:r>
              <a:rPr lang="it-IT" dirty="0" err="1">
                <a:latin typeface="Garamond" panose="02020404030301010803" pitchFamily="18" charset="0"/>
                <a:ea typeface="Calibri" panose="020F0502020204030204" pitchFamily="34" charset="0"/>
                <a:cs typeface="Times New Roman" panose="02020603050405020304" pitchFamily="18" charset="0"/>
              </a:rPr>
              <a:t>Copenhagen</a:t>
            </a:r>
            <a:r>
              <a:rPr lang="it-IT" dirty="0">
                <a:latin typeface="Garamond" panose="02020404030301010803" pitchFamily="18" charset="0"/>
                <a:ea typeface="Calibri" panose="020F0502020204030204" pitchFamily="34" charset="0"/>
                <a:cs typeface="Times New Roman" panose="02020603050405020304" pitchFamily="18" charset="0"/>
              </a:rPr>
              <a:t> e in molte altre città, cercando le stesse cose che hanno cercato i nostri progenitori, cioè pane e acqua, poiché anche loro vogliono vivere. Ma sono queste città già notevolmente popolate – come Parigi - a dover trovare un posto in cui sistemarli ecc. E questo il tipo di stranieri che spaventa di più, nelle città contemporanee.</a:t>
            </a:r>
          </a:p>
          <a:p>
            <a:pPr algn="just"/>
            <a:r>
              <a:rPr lang="it-IT" dirty="0">
                <a:latin typeface="Garamond" panose="02020404030301010803" pitchFamily="18" charset="0"/>
                <a:ea typeface="Calibri" panose="020F0502020204030204" pitchFamily="34" charset="0"/>
                <a:cs typeface="Times New Roman" panose="02020603050405020304" pitchFamily="18" charset="0"/>
              </a:rPr>
              <a:t>Ma essi non sono gli unici, dato che anche noi abbiamo i nostri “superflui”, gente che non possiamo mandare altrove perché non c’è modo di farlo: il pianeta è già pieno di superflui, gente che non produce ma – peccato mortale – neppure consuma.</a:t>
            </a:r>
          </a:p>
          <a:p>
            <a:pPr algn="just"/>
            <a:r>
              <a:rPr lang="it-IT" dirty="0">
                <a:latin typeface="Garamond" panose="02020404030301010803" pitchFamily="18" charset="0"/>
                <a:ea typeface="Calibri" panose="020F0502020204030204" pitchFamily="34" charset="0"/>
                <a:cs typeface="Times New Roman" panose="02020603050405020304" pitchFamily="18" charset="0"/>
              </a:rPr>
              <a:t>Se sei superfluo, lo sei per sempre. C’è una parola crudele, disumana, che è stata inventata negli Stati Uniti: underclass. Per costoro, solo «spazi preclusi», preclusi perché scoraggiano la gente dal sostarvi o le impediscono di entrare. Quei condomini, le </a:t>
            </a:r>
            <a:r>
              <a:rPr lang="it-IT" i="1" dirty="0" err="1">
                <a:latin typeface="Garamond" panose="02020404030301010803" pitchFamily="18" charset="0"/>
                <a:ea typeface="Calibri" panose="020F0502020204030204" pitchFamily="34" charset="0"/>
                <a:cs typeface="Times New Roman" panose="02020603050405020304" pitchFamily="18" charset="0"/>
              </a:rPr>
              <a:t>gated</a:t>
            </a:r>
            <a:r>
              <a:rPr lang="it-IT" i="1" dirty="0">
                <a:latin typeface="Garamond" panose="02020404030301010803" pitchFamily="18" charset="0"/>
                <a:ea typeface="Calibri" panose="020F0502020204030204" pitchFamily="34" charset="0"/>
                <a:cs typeface="Times New Roman" panose="02020603050405020304" pitchFamily="18" charset="0"/>
              </a:rPr>
              <a:t> </a:t>
            </a:r>
            <a:r>
              <a:rPr lang="it-IT" i="1" dirty="0" err="1">
                <a:latin typeface="Garamond" panose="02020404030301010803" pitchFamily="18" charset="0"/>
                <a:ea typeface="Calibri" panose="020F0502020204030204" pitchFamily="34" charset="0"/>
                <a:cs typeface="Times New Roman" panose="02020603050405020304" pitchFamily="18" charset="0"/>
              </a:rPr>
              <a:t>communities</a:t>
            </a:r>
            <a:r>
              <a:rPr lang="it-IT" dirty="0">
                <a:latin typeface="Garamond" panose="02020404030301010803" pitchFamily="18" charset="0"/>
                <a:ea typeface="Calibri" panose="020F0502020204030204" pitchFamily="34" charset="0"/>
                <a:cs typeface="Times New Roman" panose="02020603050405020304" pitchFamily="18" charset="0"/>
              </a:rPr>
              <a:t>, in cui non potete entrare a meno che non siate stati invitati, che hanno guardie armate ventiquattr’ore su ventiquattro, televisione a circuito chiuso ecc., sono il riflesso dei ghetti involontari in cui sono stati gettati gli </a:t>
            </a:r>
            <a:r>
              <a:rPr lang="it-IT" i="1" dirty="0">
                <a:latin typeface="Garamond" panose="02020404030301010803" pitchFamily="18" charset="0"/>
                <a:ea typeface="Calibri" panose="020F0502020204030204" pitchFamily="34" charset="0"/>
                <a:cs typeface="Times New Roman" panose="02020603050405020304" pitchFamily="18" charset="0"/>
              </a:rPr>
              <a:t>underclass</a:t>
            </a:r>
            <a:r>
              <a:rPr lang="it-IT" dirty="0">
                <a:latin typeface="Garamond" panose="02020404030301010803" pitchFamily="18" charset="0"/>
                <a:ea typeface="Calibri" panose="020F0502020204030204" pitchFamily="34" charset="0"/>
                <a:cs typeface="Times New Roman" panose="02020603050405020304" pitchFamily="18" charset="0"/>
              </a:rPr>
              <a:t>, i profughi e i recenti immigrati.</a:t>
            </a:r>
          </a:p>
          <a:p>
            <a:pPr algn="just">
              <a:lnSpc>
                <a:spcPct val="107000"/>
              </a:lnSpc>
              <a:spcAft>
                <a:spcPts val="600"/>
              </a:spcAft>
            </a:pPr>
            <a:endParaRPr lang="it-IT" dirty="0">
              <a:solidFill>
                <a:schemeClr val="accent1">
                  <a:lumMod val="75000"/>
                </a:schemeClr>
              </a:solidFill>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11949911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FFC4A4A2-0562-AD4C-B813-1C7CBF634C7D}"/>
              </a:ext>
            </a:extLst>
          </p:cNvPr>
          <p:cNvSpPr>
            <a:spLocks noGrp="1"/>
          </p:cNvSpPr>
          <p:nvPr>
            <p:ph type="dt" sz="half" idx="10"/>
          </p:nvPr>
        </p:nvSpPr>
        <p:spPr>
          <a:xfrm>
            <a:off x="681038" y="6356352"/>
            <a:ext cx="2228850" cy="365125"/>
          </a:xfrm>
        </p:spPr>
        <p:txBody>
          <a:bodyPr/>
          <a:lstStyle>
            <a:lvl1pPr>
              <a:defRPr>
                <a:latin typeface="Garamond" panose="02020404030301010803" pitchFamily="18" charset="0"/>
              </a:defRPr>
            </a:lvl1pPr>
          </a:lstStyle>
          <a:p>
            <a:fld id="{71A7F353-5207-465C-B0D0-DE92FB280E49}" type="datetime1">
              <a:rPr lang="it-IT" smtClean="0"/>
              <a:t>06/04/2021</a:t>
            </a:fld>
            <a:endParaRPr lang="it-IT" dirty="0">
              <a:latin typeface="Garamond" panose="02020404030301010803" pitchFamily="18" charset="0"/>
            </a:endParaRPr>
          </a:p>
        </p:txBody>
      </p:sp>
      <p:sp>
        <p:nvSpPr>
          <p:cNvPr id="4" name="Slide Number Placeholder 5">
            <a:extLst>
              <a:ext uri="{FF2B5EF4-FFF2-40B4-BE49-F238E27FC236}">
                <a16:creationId xmlns:a16="http://schemas.microsoft.com/office/drawing/2014/main" id="{FC5DCB4A-FD15-D645-AD2B-6623983A45DD}"/>
              </a:ext>
            </a:extLst>
          </p:cNvPr>
          <p:cNvSpPr>
            <a:spLocks noGrp="1"/>
          </p:cNvSpPr>
          <p:nvPr>
            <p:ph type="sldNum" sz="quarter" idx="12"/>
          </p:nvPr>
        </p:nvSpPr>
        <p:spPr>
          <a:xfrm>
            <a:off x="6996113" y="6356352"/>
            <a:ext cx="2228850" cy="365125"/>
          </a:xfrm>
        </p:spPr>
        <p:txBody>
          <a:bodyPr/>
          <a:lstStyle>
            <a:lvl1pPr>
              <a:defRPr>
                <a:latin typeface="Garamond" panose="02020404030301010803" pitchFamily="18" charset="0"/>
              </a:defRPr>
            </a:lvl1pPr>
          </a:lstStyle>
          <a:p>
            <a:fld id="{C3E68A9F-E484-7D4B-81E9-17085C8B9CE5}" type="slidenum">
              <a:rPr lang="it-IT" smtClean="0"/>
              <a:pPr/>
              <a:t>9</a:t>
            </a:fld>
            <a:endParaRPr lang="it-IT" dirty="0">
              <a:latin typeface="Garamond" panose="02020404030301010803" pitchFamily="18" charset="0"/>
            </a:endParaRPr>
          </a:p>
        </p:txBody>
      </p:sp>
      <p:sp>
        <p:nvSpPr>
          <p:cNvPr id="5" name="Rettangolo 4">
            <a:extLst>
              <a:ext uri="{FF2B5EF4-FFF2-40B4-BE49-F238E27FC236}">
                <a16:creationId xmlns:a16="http://schemas.microsoft.com/office/drawing/2014/main" id="{6BA81907-770B-B642-99A2-8AB832A027F5}"/>
              </a:ext>
            </a:extLst>
          </p:cNvPr>
          <p:cNvSpPr/>
          <p:nvPr/>
        </p:nvSpPr>
        <p:spPr>
          <a:xfrm>
            <a:off x="681038" y="1449388"/>
            <a:ext cx="8543926" cy="4801314"/>
          </a:xfrm>
          <a:prstGeom prst="rect">
            <a:avLst/>
          </a:prstGeom>
          <a:noFill/>
          <a:ln w="9525" cap="flat" cmpd="sng" algn="ctr">
            <a:noFill/>
            <a:prstDash val="solid"/>
            <a:round/>
            <a:headEnd type="none" w="med" len="med"/>
            <a:tailEnd type="none" w="med" len="med"/>
          </a:ln>
        </p:spPr>
        <p:style>
          <a:lnRef idx="0">
            <a:scrgbClr r="0" g="0" b="0"/>
          </a:lnRef>
          <a:fillRef idx="0">
            <a:scrgbClr r="0" g="0" b="0"/>
          </a:fillRef>
          <a:effectRef idx="0">
            <a:scrgbClr r="0" g="0" b="0"/>
          </a:effectRef>
          <a:fontRef idx="minor">
            <a:schemeClr val="accent1"/>
          </a:fontRef>
        </p:style>
        <p:txBody>
          <a:bodyPr wrap="square">
            <a:spAutoFit/>
          </a:bodyPr>
          <a:lstStyle/>
          <a:p>
            <a:pPr algn="just"/>
            <a:r>
              <a:rPr lang="it-IT" dirty="0">
                <a:latin typeface="Garamond" panose="02020404030301010803" pitchFamily="18" charset="0"/>
                <a:ea typeface="Times New Roman" panose="02020603050405020304" pitchFamily="18" charset="0"/>
                <a:cs typeface="Times New Roman" panose="02020603050405020304" pitchFamily="18" charset="0"/>
              </a:rPr>
              <a:t>Richard </a:t>
            </a:r>
            <a:r>
              <a:rPr lang="it-IT" dirty="0" err="1">
                <a:latin typeface="Garamond" panose="02020404030301010803" pitchFamily="18" charset="0"/>
                <a:ea typeface="Times New Roman" panose="02020603050405020304" pitchFamily="18" charset="0"/>
                <a:cs typeface="Times New Roman" panose="02020603050405020304" pitchFamily="18" charset="0"/>
              </a:rPr>
              <a:t>Sennett</a:t>
            </a:r>
            <a:r>
              <a:rPr lang="it-IT" dirty="0">
                <a:latin typeface="Garamond" panose="02020404030301010803" pitchFamily="18" charset="0"/>
                <a:ea typeface="Times New Roman" panose="02020603050405020304" pitchFamily="18" charset="0"/>
                <a:cs typeface="Times New Roman" panose="02020603050405020304" pitchFamily="18" charset="0"/>
              </a:rPr>
              <a:t>, un sociologo anglo-americano molto avveduto, ci offre le conclusioni a cui è giunto nella sua accurata ricerca sull’esperienza americana: quel fenomeno che consiste nel cercare sempre più la compagnia dei simili deriva dalla riluttanza a guardarsi profondamente e fiduciosamente l’un l’altro, a impegnarsi reciprocamente in modo intimo e profondo, in modo umano. E ha scoperto che più le persone si separano, in queste </a:t>
            </a:r>
            <a:r>
              <a:rPr lang="it-IT" i="1" dirty="0" err="1">
                <a:latin typeface="Garamond" panose="02020404030301010803" pitchFamily="18" charset="0"/>
                <a:ea typeface="Times New Roman" panose="02020603050405020304" pitchFamily="18" charset="0"/>
                <a:cs typeface="Times New Roman" panose="02020603050405020304" pitchFamily="18" charset="0"/>
              </a:rPr>
              <a:t>gated</a:t>
            </a:r>
            <a:r>
              <a:rPr lang="it-IT" i="1" dirty="0">
                <a:latin typeface="Garamond" panose="02020404030301010803" pitchFamily="18" charset="0"/>
                <a:ea typeface="Times New Roman" panose="02020603050405020304" pitchFamily="18" charset="0"/>
                <a:cs typeface="Times New Roman" panose="02020603050405020304" pitchFamily="18" charset="0"/>
              </a:rPr>
              <a:t> </a:t>
            </a:r>
            <a:r>
              <a:rPr lang="it-IT" i="1" dirty="0" err="1">
                <a:latin typeface="Garamond" panose="02020404030301010803" pitchFamily="18" charset="0"/>
                <a:ea typeface="Times New Roman" panose="02020603050405020304" pitchFamily="18" charset="0"/>
                <a:cs typeface="Times New Roman" panose="02020603050405020304" pitchFamily="18" charset="0"/>
              </a:rPr>
              <a:t>communities</a:t>
            </a:r>
            <a:r>
              <a:rPr lang="it-IT" dirty="0">
                <a:latin typeface="Garamond" panose="02020404030301010803" pitchFamily="18" charset="0"/>
                <a:ea typeface="Times New Roman" panose="02020603050405020304" pitchFamily="18" charset="0"/>
                <a:cs typeface="Times New Roman" panose="02020603050405020304" pitchFamily="18" charset="0"/>
              </a:rPr>
              <a:t> fatte di uomini e donne simili a loro, meno sono capaci di trattare con gli stranieri; e meno sono capaci di trattare con gli stranieri, più ne hanno paura; perciò sempre più avidamente ricercano la compagnia dei loro simili. Insomma, si gira intorno: un circolo vizioso, che non si può spezzare.</a:t>
            </a:r>
            <a:endParaRPr lang="it-IT" dirty="0">
              <a:latin typeface="Garamond" panose="02020404030301010803" pitchFamily="18" charset="0"/>
              <a:ea typeface="Calibri" panose="020F0502020204030204" pitchFamily="34" charset="0"/>
              <a:cs typeface="Times New Roman" panose="02020603050405020304" pitchFamily="18" charset="0"/>
            </a:endParaRPr>
          </a:p>
          <a:p>
            <a:pPr algn="just"/>
            <a:r>
              <a:rPr lang="it-IT" dirty="0">
                <a:latin typeface="Garamond" panose="02020404030301010803" pitchFamily="18" charset="0"/>
                <a:ea typeface="Times New Roman" panose="02020603050405020304" pitchFamily="18" charset="0"/>
                <a:cs typeface="Times New Roman" panose="02020603050405020304" pitchFamily="18" charset="0"/>
              </a:rPr>
              <a:t>Le città sono delle discariche, in cui disperatamente si cercano soluzioni locali a problemi prodotti dalla globalizzazione, ma vorrei aggiungere altre due considerazioni. Le città sono delle discariche, però sono anche dei campi di battaglia e dei laboratori. Campi di battaglia per che cosa? Per la battaglia tra </a:t>
            </a:r>
            <a:r>
              <a:rPr lang="it-IT" dirty="0" err="1">
                <a:latin typeface="Garamond" panose="02020404030301010803" pitchFamily="18" charset="0"/>
                <a:ea typeface="Times New Roman" panose="02020603050405020304" pitchFamily="18" charset="0"/>
                <a:cs typeface="Times New Roman" panose="02020603050405020304" pitchFamily="18" charset="0"/>
              </a:rPr>
              <a:t>mixofilia</a:t>
            </a:r>
            <a:r>
              <a:rPr lang="it-IT" dirty="0">
                <a:latin typeface="Garamond" panose="02020404030301010803" pitchFamily="18" charset="0"/>
                <a:ea typeface="Times New Roman" panose="02020603050405020304" pitchFamily="18" charset="0"/>
                <a:cs typeface="Times New Roman" panose="02020603050405020304" pitchFamily="18" charset="0"/>
              </a:rPr>
              <a:t> e </a:t>
            </a:r>
            <a:r>
              <a:rPr lang="it-IT" dirty="0" err="1">
                <a:latin typeface="Garamond" panose="02020404030301010803" pitchFamily="18" charset="0"/>
                <a:ea typeface="Times New Roman" panose="02020603050405020304" pitchFamily="18" charset="0"/>
                <a:cs typeface="Times New Roman" panose="02020603050405020304" pitchFamily="18" charset="0"/>
              </a:rPr>
              <a:t>mixofobia</a:t>
            </a:r>
            <a:r>
              <a:rPr lang="it-IT" dirty="0">
                <a:latin typeface="Garamond" panose="02020404030301010803" pitchFamily="18" charset="0"/>
                <a:ea typeface="Times New Roman" panose="02020603050405020304" pitchFamily="18" charset="0"/>
                <a:cs typeface="Times New Roman" panose="02020603050405020304" pitchFamily="18" charset="0"/>
              </a:rPr>
              <a:t>, termini non comuni ma che si spiegano da soli. La </a:t>
            </a:r>
            <a:r>
              <a:rPr lang="it-IT" dirty="0" err="1">
                <a:latin typeface="Garamond" panose="02020404030301010803" pitchFamily="18" charset="0"/>
                <a:ea typeface="Times New Roman" panose="02020603050405020304" pitchFamily="18" charset="0"/>
                <a:cs typeface="Times New Roman" panose="02020603050405020304" pitchFamily="18" charset="0"/>
              </a:rPr>
              <a:t>mixofilia</a:t>
            </a:r>
            <a:r>
              <a:rPr lang="it-IT" dirty="0">
                <a:latin typeface="Garamond" panose="02020404030301010803" pitchFamily="18" charset="0"/>
                <a:ea typeface="Times New Roman" panose="02020603050405020304" pitchFamily="18" charset="0"/>
                <a:cs typeface="Times New Roman" panose="02020603050405020304" pitchFamily="18" charset="0"/>
              </a:rPr>
              <a:t> è un forte interesse, una propensione, un desiderio di mescolarsi con le differenze, ossia con quelli diversi da noi, perché mescolarsi con gli stranieri apre la via ad avventure d’ogni tipo, a cose interessanti, affascinanti, che possono accadere. Potete farvi dei nuovi amici, buoni amici. Ecco qualcosa che è impensabile in un piccolo, immobile villaggio </a:t>
            </a:r>
            <a:r>
              <a:rPr lang="it-IT" dirty="0" smtClean="0">
                <a:latin typeface="Garamond" panose="02020404030301010803" pitchFamily="18" charset="0"/>
                <a:ea typeface="Times New Roman" panose="02020603050405020304" pitchFamily="18" charset="0"/>
                <a:cs typeface="Times New Roman" panose="02020603050405020304" pitchFamily="18" charset="0"/>
              </a:rPr>
              <a:t>in</a:t>
            </a:r>
            <a:endParaRPr lang="it-IT" dirty="0">
              <a:latin typeface="Garamond" panose="02020404030301010803" pitchFamily="18" charset="0"/>
              <a:ea typeface="Calibri" panose="020F0502020204030204" pitchFamily="34" charset="0"/>
              <a:cs typeface="Times New Roman" panose="02020603050405020304" pitchFamily="18" charset="0"/>
            </a:endParaRPr>
          </a:p>
        </p:txBody>
      </p:sp>
      <p:sp>
        <p:nvSpPr>
          <p:cNvPr id="6" name="Footer Placeholder 4">
            <a:extLst>
              <a:ext uri="{FF2B5EF4-FFF2-40B4-BE49-F238E27FC236}">
                <a16:creationId xmlns:a16="http://schemas.microsoft.com/office/drawing/2014/main" id="{941198D9-568F-4A60-980F-09B513ED3C8B}"/>
              </a:ext>
            </a:extLst>
          </p:cNvPr>
          <p:cNvSpPr>
            <a:spLocks noGrp="1"/>
          </p:cNvSpPr>
          <p:nvPr>
            <p:ph type="ftr" sz="quarter" idx="11"/>
          </p:nvPr>
        </p:nvSpPr>
        <p:spPr>
          <a:xfrm>
            <a:off x="3281363" y="6356352"/>
            <a:ext cx="3343275" cy="365125"/>
          </a:xfrm>
        </p:spPr>
        <p:txBody>
          <a:bodyPr/>
          <a:lstStyle>
            <a:lvl1pPr>
              <a:defRPr>
                <a:latin typeface="Garamond" panose="02020404030301010803" pitchFamily="18" charset="0"/>
              </a:defRPr>
            </a:lvl1pPr>
          </a:lstStyle>
          <a:p>
            <a:r>
              <a:rPr lang="it-IT" dirty="0"/>
              <a:t>Percorso didattico: </a:t>
            </a:r>
            <a:r>
              <a:rPr lang="it-IT" b="1" dirty="0"/>
              <a:t>CITTADINANZA – </a:t>
            </a:r>
            <a:r>
              <a:rPr lang="it-IT" b="1" cap="all" dirty="0"/>
              <a:t>unità 9 </a:t>
            </a:r>
            <a:r>
              <a:rPr lang="it-IT" b="1" dirty="0"/>
              <a:t>«Cittadini globali»</a:t>
            </a:r>
          </a:p>
        </p:txBody>
      </p:sp>
    </p:spTree>
    <p:extLst>
      <p:ext uri="{BB962C8B-B14F-4D97-AF65-F5344CB8AC3E}">
        <p14:creationId xmlns:p14="http://schemas.microsoft.com/office/powerpoint/2010/main" val="2203649625"/>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CMM_Cittadinanza_U1.pptx" id="{F3DA9416-EC5B-458A-A86B-78426769E64B}" vid="{8D487880-EEB7-4A99-895D-64EBF4FFBE6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D15B43572EBB6B41AC6740E451A88C09" ma:contentTypeVersion="13" ma:contentTypeDescription="Creare un nuovo documento." ma:contentTypeScope="" ma:versionID="41a6e4b7f744dec1c26731f744bd288f">
  <xsd:schema xmlns:xsd="http://www.w3.org/2001/XMLSchema" xmlns:xs="http://www.w3.org/2001/XMLSchema" xmlns:p="http://schemas.microsoft.com/office/2006/metadata/properties" xmlns:ns3="a7199cc5-02f3-45e2-a878-f43d72996dca" xmlns:ns4="43f2dd92-7763-4bff-8f1b-6d6609a9b2be" targetNamespace="http://schemas.microsoft.com/office/2006/metadata/properties" ma:root="true" ma:fieldsID="4ee3681891662c7669237d1734be3451" ns3:_="" ns4:_="">
    <xsd:import namespace="a7199cc5-02f3-45e2-a878-f43d72996dca"/>
    <xsd:import namespace="43f2dd92-7763-4bff-8f1b-6d6609a9b2b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199cc5-02f3-45e2-a878-f43d72996d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f2dd92-7763-4bff-8f1b-6d6609a9b2be" elementFormDefault="qualified">
    <xsd:import namespace="http://schemas.microsoft.com/office/2006/documentManagement/types"/>
    <xsd:import namespace="http://schemas.microsoft.com/office/infopath/2007/PartnerControls"/>
    <xsd:element name="SharedWithUsers" ma:index="18" nillable="true" ma:displayName="Condiviso c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Condiviso con dettagli" ma:internalName="SharedWithDetails" ma:readOnly="true">
      <xsd:simpleType>
        <xsd:restriction base="dms:Note">
          <xsd:maxLength value="255"/>
        </xsd:restriction>
      </xsd:simpleType>
    </xsd:element>
    <xsd:element name="SharingHintHash" ma:index="20" nillable="true" ma:displayName="Hash suggerimento condivisione"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i contenuto"/>
        <xsd:element ref="dc:title" minOccurs="0" maxOccurs="1" ma:index="4" ma:displayName="Tito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2A8316D-2970-4E36-87FB-DC5B19518B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7199cc5-02f3-45e2-a878-f43d72996dca"/>
    <ds:schemaRef ds:uri="43f2dd92-7763-4bff-8f1b-6d6609a9b2b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35D53B7-CFB7-49A3-8D2C-1FB75585C0D9}">
  <ds:schemaRefs>
    <ds:schemaRef ds:uri="http://schemas.microsoft.com/sharepoint/v3/contenttype/forms"/>
  </ds:schemaRefs>
</ds:datastoreItem>
</file>

<file path=customXml/itemProps3.xml><?xml version="1.0" encoding="utf-8"?>
<ds:datastoreItem xmlns:ds="http://schemas.openxmlformats.org/officeDocument/2006/customXml" ds:itemID="{4A113BFC-66CE-4CD7-A36C-32BB389EA2A7}">
  <ds:schemaRefs>
    <ds:schemaRef ds:uri="http://purl.org/dc/dcmitype/"/>
    <ds:schemaRef ds:uri="a7199cc5-02f3-45e2-a878-f43d72996dca"/>
    <ds:schemaRef ds:uri="http://purl.org/dc/elements/1.1/"/>
    <ds:schemaRef ds:uri="http://schemas.microsoft.com/office/2006/documentManagement/types"/>
    <ds:schemaRef ds:uri="http://purl.org/dc/terms/"/>
    <ds:schemaRef ds:uri="43f2dd92-7763-4bff-8f1b-6d6609a9b2be"/>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FCMM_Cittadinanza_U1</Template>
  <TotalTime>293</TotalTime>
  <Words>4759</Words>
  <Application>Microsoft Office PowerPoint</Application>
  <PresentationFormat>A4 (21x29,7 cm)</PresentationFormat>
  <Paragraphs>189</Paragraphs>
  <Slides>22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22</vt:i4>
      </vt:variant>
    </vt:vector>
  </HeadingPairs>
  <TitlesOfParts>
    <vt:vector size="27" baseType="lpstr">
      <vt:lpstr>Arial</vt:lpstr>
      <vt:lpstr>Calibri</vt:lpstr>
      <vt:lpstr>Garamond</vt:lpstr>
      <vt:lpstr>Times New Roman</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FCMM_Cittadinanza_U2</dc:title>
  <dc:creator>Federico Defendenti</dc:creator>
  <cp:lastModifiedBy>Maria Grazia Tanara</cp:lastModifiedBy>
  <cp:revision>34</cp:revision>
  <dcterms:created xsi:type="dcterms:W3CDTF">2021-02-15T14:09:09Z</dcterms:created>
  <dcterms:modified xsi:type="dcterms:W3CDTF">2021-04-06T08:03:33Z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0x010100D15B43572EBB6B41AC6740E451A88C09</vt:lpwstr>
  </property>
</Properties>
</file>