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4"/>
  </p:notesMasterIdLst>
  <p:sldIdLst>
    <p:sldId id="256" r:id="rId5"/>
    <p:sldId id="257" r:id="rId6"/>
    <p:sldId id="275" r:id="rId7"/>
    <p:sldId id="279" r:id="rId8"/>
    <p:sldId id="303" r:id="rId9"/>
    <p:sldId id="316" r:id="rId10"/>
    <p:sldId id="317" r:id="rId11"/>
    <p:sldId id="318" r:id="rId12"/>
    <p:sldId id="319" r:id="rId13"/>
    <p:sldId id="320" r:id="rId14"/>
    <p:sldId id="321" r:id="rId15"/>
    <p:sldId id="304" r:id="rId16"/>
    <p:sldId id="312" r:id="rId17"/>
    <p:sldId id="305" r:id="rId18"/>
    <p:sldId id="313" r:id="rId19"/>
    <p:sldId id="314" r:id="rId20"/>
    <p:sldId id="315" r:id="rId21"/>
    <p:sldId id="306" r:id="rId22"/>
    <p:sldId id="268" r:id="rId2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4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876" autoAdjust="0"/>
  </p:normalViewPr>
  <p:slideViewPr>
    <p:cSldViewPr snapToGrid="0" snapToObjects="1">
      <p:cViewPr varScale="1">
        <p:scale>
          <a:sx n="80" d="100"/>
          <a:sy n="80" d="100"/>
        </p:scale>
        <p:origin x="948" y="96"/>
      </p:cViewPr>
      <p:guideLst>
        <p:guide orient="horz" pos="913"/>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2ADE8-22E0-4C8A-8793-0DEC51AB1CB2}" type="datetimeFigureOut">
              <a:rPr lang="it-IT" smtClean="0"/>
              <a:t>16/12/2021</a:t>
            </a:fld>
            <a:endParaRPr lang="it-IT" dirty="0"/>
          </a:p>
        </p:txBody>
      </p:sp>
      <p:sp>
        <p:nvSpPr>
          <p:cNvPr id="4" name="Segnaposto immagine diapositiva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DAD629-2F34-4D65-B9C1-7B1D033FFA7B}" type="slidenum">
              <a:rPr lang="it-IT" smtClean="0"/>
              <a:t>‹N›</a:t>
            </a:fld>
            <a:endParaRPr lang="it-IT" dirty="0"/>
          </a:p>
        </p:txBody>
      </p:sp>
    </p:spTree>
    <p:extLst>
      <p:ext uri="{BB962C8B-B14F-4D97-AF65-F5344CB8AC3E}">
        <p14:creationId xmlns:p14="http://schemas.microsoft.com/office/powerpoint/2010/main" val="181278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7DAD629-2F34-4D65-B9C1-7B1D033FFA7B}" type="slidenum">
              <a:rPr lang="it-IT" smtClean="0"/>
              <a:t>2</a:t>
            </a:fld>
            <a:endParaRPr lang="it-IT" dirty="0"/>
          </a:p>
        </p:txBody>
      </p:sp>
    </p:spTree>
    <p:extLst>
      <p:ext uri="{BB962C8B-B14F-4D97-AF65-F5344CB8AC3E}">
        <p14:creationId xmlns:p14="http://schemas.microsoft.com/office/powerpoint/2010/main" val="19966496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spTree>
    <p:extLst>
      <p:ext uri="{BB962C8B-B14F-4D97-AF65-F5344CB8AC3E}">
        <p14:creationId xmlns:p14="http://schemas.microsoft.com/office/powerpoint/2010/main" val="150029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s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Garamond" panose="02020404030301010803" pitchFamily="18" charset="0"/>
              </a:defRPr>
            </a:lvl1pPr>
          </a:lstStyle>
          <a:p>
            <a:fld id="{258B8210-877E-475F-946F-72D223340ACC}" type="datetime1">
              <a:rPr lang="it-IT" smtClean="0"/>
              <a:t>16/12/2021</a:t>
            </a:fld>
            <a:endParaRPr lang="it-IT" dirty="0">
              <a:latin typeface="Garamond" panose="02020404030301010803" pitchFamily="18" charset="0"/>
            </a:endParaRPr>
          </a:p>
        </p:txBody>
      </p:sp>
      <p:sp>
        <p:nvSpPr>
          <p:cNvPr id="5" name="Footer Placeholder 4"/>
          <p:cNvSpPr>
            <a:spLocks noGrp="1"/>
          </p:cNvSpPr>
          <p:nvPr>
            <p:ph type="ftr" sz="quarter" idx="11"/>
          </p:nvPr>
        </p:nvSpPr>
        <p:spPr>
          <a:xfrm>
            <a:off x="3281363" y="6356352"/>
            <a:ext cx="3518682"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
        <p:nvSpPr>
          <p:cNvPr id="6" name="Slide Number Placeholder 5"/>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‹N›</a:t>
            </a:fld>
            <a:endParaRPr lang="it-IT" dirty="0">
              <a:latin typeface="Garamond" panose="02020404030301010803" pitchFamily="18" charset="0"/>
            </a:endParaRPr>
          </a:p>
        </p:txBody>
      </p:sp>
      <p:cxnSp>
        <p:nvCxnSpPr>
          <p:cNvPr id="8" name="Connettore 1 7">
            <a:extLst>
              <a:ext uri="{FF2B5EF4-FFF2-40B4-BE49-F238E27FC236}">
                <a16:creationId xmlns:a16="http://schemas.microsoft.com/office/drawing/2014/main" id="{22F75D50-936F-8E48-BDC0-00A16D42FC71}"/>
              </a:ext>
            </a:extLst>
          </p:cNvPr>
          <p:cNvCxnSpPr/>
          <p:nvPr userDrawn="1"/>
        </p:nvCxnSpPr>
        <p:spPr>
          <a:xfrm>
            <a:off x="681038" y="6221505"/>
            <a:ext cx="854392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Immagine 8">
            <a:extLst>
              <a:ext uri="{FF2B5EF4-FFF2-40B4-BE49-F238E27FC236}">
                <a16:creationId xmlns:a16="http://schemas.microsoft.com/office/drawing/2014/main" id="{AE931C35-D28E-7846-84E1-64DF764AC03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858105" y="302999"/>
            <a:ext cx="2189789" cy="973354"/>
          </a:xfrm>
          <a:prstGeom prst="rect">
            <a:avLst/>
          </a:prstGeom>
        </p:spPr>
      </p:pic>
    </p:spTree>
    <p:extLst>
      <p:ext uri="{BB962C8B-B14F-4D97-AF65-F5344CB8AC3E}">
        <p14:creationId xmlns:p14="http://schemas.microsoft.com/office/powerpoint/2010/main" val="148092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pertura interna">
    <p:spTree>
      <p:nvGrpSpPr>
        <p:cNvPr id="1" name=""/>
        <p:cNvGrpSpPr/>
        <p:nvPr/>
      </p:nvGrpSpPr>
      <p:grpSpPr>
        <a:xfrm>
          <a:off x="0" y="0"/>
          <a:ext cx="0" cy="0"/>
          <a:chOff x="0" y="0"/>
          <a:chExt cx="0" cy="0"/>
        </a:xfrm>
      </p:grpSpPr>
      <p:pic>
        <p:nvPicPr>
          <p:cNvPr id="7" name="Immagine 6" descr="Immagine che contiene testo&#10;&#10;Descrizione generata automaticamente">
            <a:extLst>
              <a:ext uri="{FF2B5EF4-FFF2-40B4-BE49-F238E27FC236}">
                <a16:creationId xmlns:a16="http://schemas.microsoft.com/office/drawing/2014/main" id="{3B305E9B-7C93-B740-937B-A2E3BC436C7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06000" cy="6858000"/>
          </a:xfrm>
          <a:prstGeom prst="rect">
            <a:avLst/>
          </a:prstGeom>
        </p:spPr>
      </p:pic>
      <p:sp>
        <p:nvSpPr>
          <p:cNvPr id="4" name="Date Placeholder 3"/>
          <p:cNvSpPr>
            <a:spLocks noGrp="1"/>
          </p:cNvSpPr>
          <p:nvPr>
            <p:ph type="dt" sz="half" idx="10"/>
          </p:nvPr>
        </p:nvSpPr>
        <p:spPr/>
        <p:txBody>
          <a:bodyPr/>
          <a:lstStyle>
            <a:lvl1pPr>
              <a:defRPr>
                <a:solidFill>
                  <a:schemeClr val="bg1"/>
                </a:solidFill>
                <a:latin typeface="Garamond" panose="02020404030301010803" pitchFamily="18" charset="0"/>
              </a:defRPr>
            </a:lvl1pPr>
          </a:lstStyle>
          <a:p>
            <a:fld id="{77535514-9530-438E-8E9B-A7154CC2F8E7}" type="datetime1">
              <a:rPr lang="it-IT" smtClean="0"/>
              <a:t>16/12/2021</a:t>
            </a:fld>
            <a:endParaRPr lang="it-IT" dirty="0"/>
          </a:p>
        </p:txBody>
      </p:sp>
      <p:sp>
        <p:nvSpPr>
          <p:cNvPr id="5" name="Footer Placeholder 4"/>
          <p:cNvSpPr>
            <a:spLocks noGrp="1"/>
          </p:cNvSpPr>
          <p:nvPr>
            <p:ph type="ftr" sz="quarter" idx="11"/>
          </p:nvPr>
        </p:nvSpPr>
        <p:spPr/>
        <p:txBody>
          <a:bodyPr/>
          <a:lstStyle>
            <a:lvl1pPr>
              <a:defRPr>
                <a:solidFill>
                  <a:schemeClr val="bg1"/>
                </a:solidFill>
                <a:latin typeface="Garamond" panose="02020404030301010803" pitchFamily="18" charset="0"/>
              </a:defRPr>
            </a:lvl1pPr>
          </a:lstStyle>
          <a:p>
            <a:r>
              <a:rPr lang="it-IT" smtClean="0"/>
              <a:t>Percorso didattico: DIALOGO – UDA / Amore «Parlare e ascoltarsi tra innamorati»</a:t>
            </a:r>
            <a:endParaRPr lang="it-IT" b="1" dirty="0"/>
          </a:p>
        </p:txBody>
      </p:sp>
      <p:sp>
        <p:nvSpPr>
          <p:cNvPr id="6" name="Slide Number Placeholder 5"/>
          <p:cNvSpPr>
            <a:spLocks noGrp="1"/>
          </p:cNvSpPr>
          <p:nvPr>
            <p:ph type="sldNum" sz="quarter" idx="12"/>
          </p:nvPr>
        </p:nvSpPr>
        <p:spPr/>
        <p:txBody>
          <a:bodyPr/>
          <a:lstStyle>
            <a:lvl1pPr>
              <a:defRPr>
                <a:solidFill>
                  <a:schemeClr val="bg1"/>
                </a:solidFill>
                <a:latin typeface="Garamond" panose="02020404030301010803" pitchFamily="18" charset="0"/>
              </a:defRPr>
            </a:lvl1pPr>
          </a:lstStyle>
          <a:p>
            <a:fld id="{C3E68A9F-E484-7D4B-81E9-17085C8B9CE5}" type="slidenum">
              <a:rPr lang="it-IT" smtClean="0"/>
              <a:pPr/>
              <a:t>‹N›</a:t>
            </a:fld>
            <a:endParaRPr lang="it-IT" dirty="0"/>
          </a:p>
        </p:txBody>
      </p:sp>
      <p:pic>
        <p:nvPicPr>
          <p:cNvPr id="10" name="Immagine 9" descr="Immagine che contiene testo&#10;&#10;Descrizione generata automaticamente">
            <a:extLst>
              <a:ext uri="{FF2B5EF4-FFF2-40B4-BE49-F238E27FC236}">
                <a16:creationId xmlns:a16="http://schemas.microsoft.com/office/drawing/2014/main" id="{64F83902-2AD1-314E-9DC7-F2BEB714FD85}"/>
              </a:ext>
            </a:extLst>
          </p:cNvPr>
          <p:cNvPicPr>
            <a:picLocks noChangeAspect="1"/>
          </p:cNvPicPr>
          <p:nvPr userDrawn="1"/>
        </p:nvPicPr>
        <p:blipFill>
          <a:blip r:embed="rId3" cstate="screen">
            <a:alphaModFix amt="35000"/>
            <a:extLst>
              <a:ext uri="{28A0092B-C50C-407E-A947-70E740481C1C}">
                <a14:useLocalDpi xmlns:a14="http://schemas.microsoft.com/office/drawing/2010/main"/>
              </a:ext>
            </a:extLst>
          </a:blip>
          <a:stretch>
            <a:fillRect/>
          </a:stretch>
        </p:blipFill>
        <p:spPr>
          <a:xfrm>
            <a:off x="0" y="4273733"/>
            <a:ext cx="9906000" cy="2265181"/>
          </a:xfrm>
          <a:prstGeom prst="rect">
            <a:avLst/>
          </a:prstGeom>
        </p:spPr>
      </p:pic>
    </p:spTree>
    <p:extLst>
      <p:ext uri="{BB962C8B-B14F-4D97-AF65-F5344CB8AC3E}">
        <p14:creationId xmlns:p14="http://schemas.microsoft.com/office/powerpoint/2010/main" val="176609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pic>
        <p:nvPicPr>
          <p:cNvPr id="4" name="Immagine 3" descr="Immagine che contiene testo&#10;&#10;Descrizione generata automaticamente">
            <a:extLst>
              <a:ext uri="{FF2B5EF4-FFF2-40B4-BE49-F238E27FC236}">
                <a16:creationId xmlns:a16="http://schemas.microsoft.com/office/drawing/2014/main" id="{F7EE5FE2-F0C6-3E45-99F0-8E3096473B4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4592819"/>
            <a:ext cx="9906000" cy="2265181"/>
          </a:xfrm>
          <a:prstGeom prst="rect">
            <a:avLst/>
          </a:prstGeom>
        </p:spPr>
      </p:pic>
    </p:spTree>
    <p:extLst>
      <p:ext uri="{BB962C8B-B14F-4D97-AF65-F5344CB8AC3E}">
        <p14:creationId xmlns:p14="http://schemas.microsoft.com/office/powerpoint/2010/main" val="2474679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727452-784E-41FA-B74A-20D9BBB8D467}" type="datetime1">
              <a:rPr lang="it-IT" smtClean="0"/>
              <a:t>16/12/2021</a:t>
            </a:fld>
            <a:endParaRPr lang="it-IT"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Percorso didattico: DIALOGO – UDA / Amore «Parlare e ascoltarsi tra innamorati»</a:t>
            </a:r>
            <a:endParaRPr lang="it-IT"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68A9F-E484-7D4B-81E9-17085C8B9CE5}" type="slidenum">
              <a:rPr lang="it-IT" smtClean="0"/>
              <a:t>‹N›</a:t>
            </a:fld>
            <a:endParaRPr lang="it-IT" dirty="0"/>
          </a:p>
        </p:txBody>
      </p:sp>
    </p:spTree>
    <p:extLst>
      <p:ext uri="{BB962C8B-B14F-4D97-AF65-F5344CB8AC3E}">
        <p14:creationId xmlns:p14="http://schemas.microsoft.com/office/powerpoint/2010/main" val="262377381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72" r:id="rId3"/>
    <p:sldLayoutId id="2147483673" r:id="rId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QL4JAVWwc8" TargetMode="External"/><Relationship Id="rId2" Type="http://schemas.openxmlformats.org/officeDocument/2006/relationships/hyperlink" Target="https://www.youtube.com/watch?v=qq4vC6&#8211;b78" TargetMode="External"/><Relationship Id="rId1" Type="http://schemas.openxmlformats.org/officeDocument/2006/relationships/slideLayout" Target="../slideLayouts/slideLayout2.xml"/><Relationship Id="rId4" Type="http://schemas.openxmlformats.org/officeDocument/2006/relationships/hyperlink" Target="https://www.youtube.com/watch?v=mB0KkLaBWgo"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50127D2-187C-8E42-908E-8A80767F3C9E}"/>
              </a:ext>
            </a:extLst>
          </p:cNvPr>
          <p:cNvSpPr txBox="1"/>
          <p:nvPr/>
        </p:nvSpPr>
        <p:spPr>
          <a:xfrm>
            <a:off x="0" y="4371975"/>
            <a:ext cx="9905999" cy="1692771"/>
          </a:xfrm>
          <a:prstGeom prst="rect">
            <a:avLst/>
          </a:prstGeom>
          <a:noFill/>
        </p:spPr>
        <p:txBody>
          <a:bodyPr wrap="square" rtlCol="0">
            <a:spAutoFit/>
          </a:bodyPr>
          <a:lstStyle/>
          <a:p>
            <a:pPr algn="ctr"/>
            <a:r>
              <a:rPr lang="it-IT" sz="2800" b="1" dirty="0" smtClean="0">
                <a:solidFill>
                  <a:schemeClr val="bg1"/>
                </a:solidFill>
                <a:effectLst>
                  <a:outerShdw blurRad="38100" dist="38100" dir="2700000" algn="tl">
                    <a:srgbClr val="000000">
                      <a:alpha val="43137"/>
                    </a:srgbClr>
                  </a:outerShdw>
                </a:effectLst>
                <a:latin typeface="Garamond" panose="02020404030301010803" pitchFamily="18" charset="0"/>
              </a:rPr>
              <a:t>DIALOGO - UDA/Amore</a:t>
            </a:r>
            <a:endParaRPr lang="it-IT" sz="2800" dirty="0" smtClean="0">
              <a:solidFill>
                <a:schemeClr val="bg1"/>
              </a:solidFill>
              <a:effectLst>
                <a:outerShdw blurRad="38100" dist="38100" dir="2700000" algn="tl">
                  <a:srgbClr val="000000">
                    <a:alpha val="43137"/>
                  </a:srgbClr>
                </a:outerShdw>
              </a:effectLst>
              <a:latin typeface="Garamond" panose="02020404030301010803" pitchFamily="18" charset="0"/>
            </a:endParaRPr>
          </a:p>
          <a:p>
            <a:pPr algn="ctr"/>
            <a:r>
              <a:rPr lang="it-IT" sz="4000" b="1" dirty="0" smtClean="0">
                <a:solidFill>
                  <a:schemeClr val="bg1"/>
                </a:solidFill>
                <a:effectLst>
                  <a:outerShdw blurRad="38100" dist="38100" dir="2700000" algn="tl">
                    <a:srgbClr val="000000">
                      <a:alpha val="43137"/>
                    </a:srgbClr>
                  </a:outerShdw>
                </a:effectLst>
                <a:latin typeface="Garamond" panose="02020404030301010803" pitchFamily="18" charset="0"/>
              </a:rPr>
              <a:t>Parlare a ascoltarsi tra innamorati</a:t>
            </a:r>
            <a:endParaRPr lang="it-IT" i="1" dirty="0" smtClean="0">
              <a:solidFill>
                <a:schemeClr val="bg1"/>
              </a:solidFill>
              <a:effectLst>
                <a:outerShdw blurRad="38100" dist="38100" dir="2700000" algn="tl">
                  <a:srgbClr val="000000">
                    <a:alpha val="43137"/>
                  </a:srgbClr>
                </a:outerShdw>
              </a:effectLst>
              <a:latin typeface="Garamond" panose="02020404030301010803" pitchFamily="18" charset="0"/>
            </a:endParaRPr>
          </a:p>
          <a:p>
            <a:pPr algn="ctr"/>
            <a:endParaRPr lang="it-IT" i="1"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r>
              <a:rPr lang="it-IT" i="1" dirty="0">
                <a:solidFill>
                  <a:schemeClr val="bg1"/>
                </a:solidFill>
                <a:effectLst>
                  <a:outerShdw blurRad="38100" dist="38100" dir="2700000" algn="tl">
                    <a:srgbClr val="000000">
                      <a:alpha val="43137"/>
                    </a:srgbClr>
                  </a:outerShdw>
                </a:effectLst>
                <a:latin typeface="Garamond" panose="02020404030301010803" pitchFamily="18" charset="0"/>
              </a:rPr>
              <a:t>a cura di Federico Defendenti e Agostino Frigerio</a:t>
            </a:r>
          </a:p>
        </p:txBody>
      </p:sp>
    </p:spTree>
    <p:extLst>
      <p:ext uri="{BB962C8B-B14F-4D97-AF65-F5344CB8AC3E}">
        <p14:creationId xmlns:p14="http://schemas.microsoft.com/office/powerpoint/2010/main" val="421262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A7534244-2B4B-4F01-83C5-816F226DD16C}"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10</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524315"/>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latin typeface="Garamond" panose="02020404030301010803" pitchFamily="18" charset="0"/>
              </a:rPr>
              <a:t>È vero che non sempre si avrà il coraggio di pronunciare questa parola, troppo dura, troppo radicale: si incolperanno piuttosto i malintesi, le ambiguità, i nervosismi, le resistenze, le fatiche, il logorio della vita quotidiana, le differenze di carattere. Solo di rado si arriverà all’interrogativo esistenziale che qualche volta un uomo o una donna si pongono con voce che si esprime a fatica: “Ma io sono davvero capace di amare?” Ecco il fondo dell’esistenza umana: l’uomo, ciascuno di noi, chiamati ad amare, è capace di amare veramente? Le nostre riserve di amore, di pazienza, le nostre scorte di vino, di olio, di pane sono abbastanza consistenti per durare una vita? Quante volte si ripete il grido: “Non ho più voglia, la mia lampada si spegne”! E questo vale per ogni vocazione che comporta scelte di unità, scelte di servizio diuturno e sacrificato. E forse </a:t>
            </a:r>
            <a:r>
              <a:rPr lang="it-IT" dirty="0" smtClean="0">
                <a:latin typeface="Garamond" panose="02020404030301010803" pitchFamily="18" charset="0"/>
              </a:rPr>
              <a:t>abbiamo </a:t>
            </a:r>
            <a:r>
              <a:rPr lang="it-IT" dirty="0">
                <a:latin typeface="Garamond" panose="02020404030301010803" pitchFamily="18" charset="0"/>
              </a:rPr>
              <a:t>vicino una persona, come Maria, che lo dice perché l’ha già capito: “Non hanno più vino”. Non ce la facciamo più. </a:t>
            </a:r>
            <a:endParaRPr lang="it-IT" dirty="0" smtClean="0">
              <a:latin typeface="Garamond" panose="02020404030301010803" pitchFamily="18" charset="0"/>
            </a:endParaRPr>
          </a:p>
          <a:p>
            <a:endParaRPr lang="it-IT" dirty="0" smtClean="0">
              <a:latin typeface="Garamond" panose="02020404030301010803" pitchFamily="18" charset="0"/>
            </a:endParaRPr>
          </a:p>
          <a:p>
            <a:r>
              <a:rPr lang="it-IT" i="1" dirty="0">
                <a:latin typeface="Garamond" panose="02020404030301010803" pitchFamily="18" charset="0"/>
              </a:rPr>
              <a:t>La forza trasformante dell’eucaristia</a:t>
            </a:r>
            <a:endParaRPr lang="it-IT" dirty="0">
              <a:latin typeface="Garamond" panose="02020404030301010803" pitchFamily="18" charset="0"/>
            </a:endParaRPr>
          </a:p>
          <a:p>
            <a:r>
              <a:rPr lang="it-IT" dirty="0">
                <a:latin typeface="Garamond" panose="02020404030301010803" pitchFamily="18" charset="0"/>
              </a:rPr>
              <a:t>La parola finale: “Là Gesù manifestò la sua Gloria” ci consegna il messaggio del brano evangelico che ci ha fatto entrare nel vivo di una situazione esistenziale tanto frequente e drammatica. </a:t>
            </a: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275272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A7534244-2B4B-4F01-83C5-816F226DD16C}"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11</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3416320"/>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latin typeface="Garamond" panose="02020404030301010803" pitchFamily="18" charset="0"/>
              </a:rPr>
              <a:t>L’eucaristia è la trasformazione dell’acqua in vino, della fragilità dell’uomo in vigore e in sapore. È il dono dello Spirito che solo ci dà la certezza di essere capaci di amare. L’eucaristia è la forza che alimenta ogni forma d’amore che fa unità: l’amore che fa unità nel fidanzamento, l’amore che fa </a:t>
            </a:r>
            <a:r>
              <a:rPr lang="it-IT" dirty="0" smtClean="0">
                <a:latin typeface="Garamond" panose="02020404030301010803" pitchFamily="18" charset="0"/>
              </a:rPr>
              <a:t>unità </a:t>
            </a:r>
            <a:r>
              <a:rPr lang="it-IT" dirty="0">
                <a:latin typeface="Garamond" panose="02020404030301010803" pitchFamily="18" charset="0"/>
              </a:rPr>
              <a:t>nella vita matrimoniale, l’amore che fa unità nella comunità, nella Chiesa, nella società. L’eucaristia è la manifestazione della potente gloria di Dio. L’uomo che si ritrova senza vino, forse soltanto con qualche provvista di acqua insapore e incolore, ha bisogno della pienezza dello Spirito nuovo che gli trasformi il cuore e la mente. Solo così potrà fare affidamento su un tipo di amore che non sia soltanto entusiasmo, primo progetto, prime esperienze, ma sia forza duratura per tutta una vita. Ecco perché l’eucaristia, al termine di tutte le nostre riflessioni di quest’anno, ci si ripropone come quel Gesù che, attirando tutto a sé dalla croce, dà all’uomo, alla donna, all’umanità, la capacità di essere se stessi.</a:t>
            </a: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214434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2D2403C7-A178-488A-863A-5224A78A773A}"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785926"/>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spcAft>
                <a:spcPts val="600"/>
              </a:spcAft>
            </a:pPr>
            <a:r>
              <a:rPr lang="it-IT" b="1" cap="all" dirty="0">
                <a:solidFill>
                  <a:srgbClr val="C00000"/>
                </a:solidFill>
                <a:latin typeface="Garamond" panose="02020404030301010803" pitchFamily="18" charset="0"/>
                <a:ea typeface="Times New Roman" panose="02020603050405020304" pitchFamily="18" charset="0"/>
              </a:rPr>
              <a:t>Altri </a:t>
            </a:r>
            <a:r>
              <a:rPr lang="it-IT" b="1" cap="all" dirty="0" smtClean="0">
                <a:solidFill>
                  <a:srgbClr val="C00000"/>
                </a:solidFill>
                <a:latin typeface="Garamond" panose="02020404030301010803" pitchFamily="18" charset="0"/>
                <a:ea typeface="Times New Roman" panose="02020603050405020304" pitchFamily="18" charset="0"/>
              </a:rPr>
              <a:t>Testi </a:t>
            </a:r>
            <a:r>
              <a:rPr lang="it-IT" b="1" cap="all" smtClean="0">
                <a:solidFill>
                  <a:srgbClr val="C00000"/>
                </a:solidFill>
                <a:latin typeface="Garamond" panose="02020404030301010803" pitchFamily="18" charset="0"/>
                <a:ea typeface="Times New Roman" panose="02020603050405020304" pitchFamily="18" charset="0"/>
              </a:rPr>
              <a:t>di approfondimento</a:t>
            </a:r>
            <a:endParaRPr lang="it-IT" sz="1200" dirty="0">
              <a:latin typeface="Times New Roman" panose="02020603050405020304" pitchFamily="18" charset="0"/>
              <a:ea typeface="Times New Roman" panose="02020603050405020304" pitchFamily="18" charset="0"/>
            </a:endParaRPr>
          </a:p>
          <a:p>
            <a:pPr>
              <a:spcAft>
                <a:spcPts val="0"/>
              </a:spcAft>
            </a:pPr>
            <a:r>
              <a:rPr lang="it-IT" b="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Riflessioni sulla coppia</a:t>
            </a:r>
            <a:endParaRPr lang="it-IT" sz="1200" dirty="0">
              <a:latin typeface="Times New Roman" panose="02020603050405020304" pitchFamily="18" charset="0"/>
              <a:ea typeface="Times New Roman" panose="02020603050405020304" pitchFamily="18" charset="0"/>
            </a:endParaRPr>
          </a:p>
          <a:p>
            <a:pPr>
              <a:spcAft>
                <a:spcPts val="0"/>
              </a:spcAft>
            </a:pPr>
            <a:r>
              <a:rPr lang="it-IT"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Brani tratti da</a:t>
            </a:r>
            <a:r>
              <a:rPr lang="it-IT" b="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it-IT"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Thérèse</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it-IT" dirty="0" err="1">
                <a:solidFill>
                  <a:srgbClr val="000000"/>
                </a:solidFill>
                <a:latin typeface="Garamond" panose="02020404030301010803" pitchFamily="18" charset="0"/>
                <a:ea typeface="Times New Roman" panose="02020603050405020304" pitchFamily="18" charset="0"/>
                <a:cs typeface="Times New Roman" panose="02020603050405020304" pitchFamily="18" charset="0"/>
              </a:rPr>
              <a:t>Hargot</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a:t>
            </a:r>
            <a:r>
              <a:rPr lang="it-IT" b="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a:t>
            </a:r>
            <a:r>
              <a:rPr lang="it-IT" b="1"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Una gioventù sessualmente liberata (o quasi)</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Sonzogno 2017, pp. 39-50 </a:t>
            </a:r>
            <a:endParaRPr lang="it-IT"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endParaRPr>
          </a:p>
          <a:p>
            <a:pPr>
              <a:spcAft>
                <a:spcPts val="0"/>
              </a:spcAft>
            </a:pPr>
            <a:endParaRPr lang="it-IT" sz="1200" dirty="0">
              <a:latin typeface="Times New Roman" panose="02020603050405020304" pitchFamily="18" charset="0"/>
              <a:ea typeface="Times New Roman" panose="02020603050405020304" pitchFamily="18" charset="0"/>
            </a:endParaRPr>
          </a:p>
          <a:p>
            <a:r>
              <a:rPr lang="it-IT" dirty="0">
                <a:latin typeface="Garamond" panose="02020404030301010803" pitchFamily="18" charset="0"/>
              </a:rPr>
              <a:t>[...] Stare con qualcuno è una faccenda seria, quale che sia l’età. Una relazione fondata sui sentimenti può mantenere due esseri insieme ben più efficacemente di un contratto matrimoniale, tanto la dipendenza affettiva fa perdere ogni libertà. Certo, si potrebbe facilmente accusare questa nuova concezione dell’amore di rendere fragili le coppie, supponendo che alla minima avversità esse possano scoppiare. Ma non è tanto il fatto di non sopportare le difficoltà a creare la rottura, quanto l’incapacità di parlarsi con sincerità per paura di ferire l’altro. la sincerità, valore assoluto, significa essere in accordo con le proprie emozioni ed esprimerle agli altri. Così non si sta che nel campo affettivo, nell'emozionale, e ci si dice: “il cuore ha le sue ragioni, che la ragione non comprende”, come per sottolineare una dissociazione con la vita dello spirito. l'intelligenza e la volontà non c'entrerebbero niente. Si vive la propria relazione con il cuore, a rischio di non poter mai oltrepassare i propri stati d’animo per pensarla, per costruirla e per iscriverla nel tempo. Stiamo insieme. Punto. </a:t>
            </a: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1646650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2D2403C7-A178-488A-863A-5224A78A773A}"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3600986"/>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spcAft>
                <a:spcPts val="0"/>
              </a:spcAft>
            </a:pPr>
            <a:endParaRPr lang="it-IT" sz="1200" dirty="0">
              <a:latin typeface="Times New Roman" panose="02020603050405020304" pitchFamily="18" charset="0"/>
              <a:ea typeface="Times New Roman" panose="02020603050405020304" pitchFamily="18" charset="0"/>
            </a:endParaRPr>
          </a:p>
          <a:p>
            <a:r>
              <a:rPr lang="it-IT" dirty="0">
                <a:latin typeface="Garamond" panose="02020404030301010803" pitchFamily="18" charset="0"/>
              </a:rPr>
              <a:t>“Prof, lei pensa che alla nostra età sia bene uscire con un ragazzo?” mi domanda </a:t>
            </a:r>
            <a:r>
              <a:rPr lang="it-IT" dirty="0" err="1">
                <a:latin typeface="Garamond" panose="02020404030301010803" pitchFamily="18" charset="0"/>
              </a:rPr>
              <a:t>Justine</a:t>
            </a:r>
            <a:r>
              <a:rPr lang="it-IT" dirty="0">
                <a:latin typeface="Garamond" panose="02020404030301010803" pitchFamily="18" charset="0"/>
              </a:rPr>
              <a:t>, un’alunna di seconda superiore. È così desueta, come espressione, “uscire insieme” - è strano! “Ok, allora” dico, “vuoi sapere se sia bene stare con qualcuno alla vostra età?”. Bisogna perlomeno precisare che stare con qualcuno è peggio che essere sposati: non puoi più parlare con chi vuoi, ballare con chi vuoi partire in vacanza con chi vuoi senza doverne render conto all’altro, che inevitabilmente ti attacca una filippica perché non passi abbastanza tempo con lui, perché ha paura che tu lo tradisca, perché ha paura di perderti… In altre parole, </a:t>
            </a:r>
            <a:r>
              <a:rPr lang="it-IT" dirty="0" err="1">
                <a:latin typeface="Garamond" panose="02020404030301010803" pitchFamily="18" charset="0"/>
              </a:rPr>
              <a:t>Justine</a:t>
            </a:r>
            <a:r>
              <a:rPr lang="it-IT" dirty="0">
                <a:latin typeface="Garamond" panose="02020404030301010803" pitchFamily="18" charset="0"/>
              </a:rPr>
              <a:t> mi domanda se trovo positivo il fatto di vivere come pensionati a quindici anni! Ehm, come glielo dico? “Però sia chiaro, prof, non è che stiamo ad aspettare la sua autorizzazione! Chi è qui che non è mai stato con qualcuno? Tutti abbiamo avuto delle relazioni o almeno tutti vogliamo averne.  È normale, siamo fatti per stare con qualcuno.” Salvo che prima di stare con qualcuno bisogna essere qualcuno… </a:t>
            </a: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1107674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08706BFC-2D2B-4592-9A1E-A582D8E7B474}"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24731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spcAft>
                <a:spcPts val="0"/>
              </a:spcAft>
            </a:pPr>
            <a:r>
              <a:rPr lang="it-IT" b="1" dirty="0">
                <a:solidFill>
                  <a:srgbClr val="000000"/>
                </a:solidFill>
                <a:latin typeface="Garamond" panose="02020404030301010803" pitchFamily="18" charset="0"/>
                <a:ea typeface="Times New Roman" panose="02020603050405020304" pitchFamily="18" charset="0"/>
              </a:rPr>
              <a:t>Sull’eros</a:t>
            </a:r>
            <a:endParaRPr lang="it-IT" sz="1200" dirty="0">
              <a:latin typeface="Times New Roman" panose="02020603050405020304" pitchFamily="18" charset="0"/>
              <a:ea typeface="Times New Roman" panose="02020603050405020304" pitchFamily="18" charset="0"/>
            </a:endParaRPr>
          </a:p>
          <a:p>
            <a:pPr>
              <a:spcAft>
                <a:spcPts val="0"/>
              </a:spcAft>
            </a:pPr>
            <a:r>
              <a:rPr lang="it-IT" i="1" dirty="0">
                <a:solidFill>
                  <a:srgbClr val="000000"/>
                </a:solidFill>
                <a:latin typeface="Garamond" panose="02020404030301010803" pitchFamily="18" charset="0"/>
                <a:ea typeface="Times New Roman" panose="02020603050405020304" pitchFamily="18" charset="0"/>
              </a:rPr>
              <a:t>Brani tratti da</a:t>
            </a:r>
            <a:r>
              <a:rPr lang="it-IT" dirty="0">
                <a:solidFill>
                  <a:srgbClr val="000000"/>
                </a:solidFill>
                <a:latin typeface="Garamond" panose="02020404030301010803" pitchFamily="18" charset="0"/>
                <a:ea typeface="Times New Roman" panose="02020603050405020304" pitchFamily="18" charset="0"/>
              </a:rPr>
              <a:t> C.S. Lewis, </a:t>
            </a:r>
            <a:r>
              <a:rPr lang="it-IT" b="1" i="1" dirty="0">
                <a:solidFill>
                  <a:srgbClr val="000000"/>
                </a:solidFill>
                <a:latin typeface="Garamond" panose="02020404030301010803" pitchFamily="18" charset="0"/>
                <a:ea typeface="Times New Roman" panose="02020603050405020304" pitchFamily="18" charset="0"/>
              </a:rPr>
              <a:t>I quattro amori</a:t>
            </a:r>
            <a:r>
              <a:rPr lang="it-IT" dirty="0">
                <a:solidFill>
                  <a:srgbClr val="000000"/>
                </a:solidFill>
                <a:latin typeface="Garamond" panose="02020404030301010803" pitchFamily="18" charset="0"/>
                <a:ea typeface="Times New Roman" panose="02020603050405020304" pitchFamily="18" charset="0"/>
              </a:rPr>
              <a:t>.</a:t>
            </a:r>
            <a:r>
              <a:rPr lang="it-IT" b="1" i="1" dirty="0">
                <a:solidFill>
                  <a:srgbClr val="000000"/>
                </a:solidFill>
                <a:latin typeface="Garamond" panose="02020404030301010803" pitchFamily="18" charset="0"/>
                <a:ea typeface="Times New Roman" panose="02020603050405020304" pitchFamily="18" charset="0"/>
              </a:rPr>
              <a:t> Affetto, Amicizia, Eros, Carità</a:t>
            </a:r>
            <a:r>
              <a:rPr lang="it-IT" dirty="0">
                <a:solidFill>
                  <a:srgbClr val="000000"/>
                </a:solidFill>
                <a:latin typeface="Garamond" panose="02020404030301010803" pitchFamily="18" charset="0"/>
                <a:ea typeface="Times New Roman" panose="02020603050405020304" pitchFamily="18" charset="0"/>
              </a:rPr>
              <a:t>, </a:t>
            </a:r>
            <a:r>
              <a:rPr lang="it-IT" dirty="0" err="1">
                <a:solidFill>
                  <a:srgbClr val="000000"/>
                </a:solidFill>
                <a:latin typeface="Garamond" panose="02020404030301010803" pitchFamily="18" charset="0"/>
                <a:ea typeface="Times New Roman" panose="02020603050405020304" pitchFamily="18" charset="0"/>
              </a:rPr>
              <a:t>Jaca</a:t>
            </a:r>
            <a:r>
              <a:rPr lang="it-IT" dirty="0">
                <a:solidFill>
                  <a:srgbClr val="000000"/>
                </a:solidFill>
                <a:latin typeface="Garamond" panose="02020404030301010803" pitchFamily="18" charset="0"/>
                <a:ea typeface="Times New Roman" panose="02020603050405020304" pitchFamily="18" charset="0"/>
              </a:rPr>
              <a:t> Book 2015, pp. 87-89</a:t>
            </a:r>
            <a:endParaRPr lang="it-IT" sz="1200" dirty="0">
              <a:latin typeface="Times New Roman" panose="02020603050405020304" pitchFamily="18" charset="0"/>
              <a:ea typeface="Times New Roman" panose="02020603050405020304" pitchFamily="18" charset="0"/>
            </a:endParaRPr>
          </a:p>
          <a:p>
            <a:endParaRPr lang="it-IT" dirty="0" smtClean="0">
              <a:latin typeface="Garamond" panose="02020404030301010803" pitchFamily="18" charset="0"/>
            </a:endParaRPr>
          </a:p>
          <a:p>
            <a:r>
              <a:rPr lang="it-IT" dirty="0">
                <a:latin typeface="Garamond" panose="02020404030301010803" pitchFamily="18" charset="0"/>
              </a:rPr>
              <a:t>Con il termine eros mi riferisco, naturalmente, a quella condizione che noi definiamo dell’«innamoramento» o, se preferite, a quel tipo d’amore che è proprio degli innamorati. Alcuni lettori saranno rimasti sorpresi, in un capitolo precedente, sentendomi descrivere l’affetto come l’amore nel quale la nostra esperienza più si avvicina a quella degli animali. Di certo, potreste obiettare, anche la nostra attività sessuale ci avvicina altrettanto al loro comportamento. Questo è senz’altro vero per quanto riguarda la sessualità dell’uomo in generale, ma quella di cui mi occuperò ora non è semplicemente la sessualità umana allo stato puro: la sessualità rientra nel nostro tema soltanto quando essa diventa un ingrediente di quella complessa condizione che è l’«essere innamorati». Do per scontato che l’esperienza sessuale può essere vissuta anche al di fuori dell’eros, senza che si debba per forza esser innamorati, e che l’eros risulta dalla combinazione di molteplici fattori, oltre a quello sessuale</a:t>
            </a:r>
            <a:r>
              <a:rPr lang="it-IT" dirty="0" smtClean="0">
                <a:latin typeface="Garamond" panose="02020404030301010803" pitchFamily="18" charset="0"/>
              </a:rPr>
              <a:t>.</a:t>
            </a:r>
            <a:endParaRPr lang="it-IT" dirty="0">
              <a:latin typeface="Garamond" panose="02020404030301010803"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3694448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08706BFC-2D2B-4592-9A1E-A582D8E7B474}"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15</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0131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latin typeface="Garamond" panose="02020404030301010803" pitchFamily="18" charset="0"/>
              </a:rPr>
              <a:t>Se preferite, posso riformulare la mia premessa in questi termini: la mia indagine non si occuperà </a:t>
            </a:r>
            <a:r>
              <a:rPr lang="it-IT" dirty="0" smtClean="0">
                <a:latin typeface="Garamond" panose="02020404030301010803" pitchFamily="18" charset="0"/>
              </a:rPr>
              <a:t>di quella </a:t>
            </a:r>
            <a:r>
              <a:rPr lang="it-IT" dirty="0">
                <a:latin typeface="Garamond" panose="02020404030301010803" pitchFamily="18" charset="0"/>
              </a:rPr>
              <a:t>sessualità che abbiamo in comune con gli animali—oltre che con tutti gli uomini—, ma di quella sua varietà che è esclusiva dell’uomo, e che si sviluppa all’interno dell’amore; questa esperienza, dunque, è ciò che io intendo per eros. Per l’elemento di sessualità carnale, o animale, presente all’interno dell’eros ho adottato, invece, la denominazione «venere», seguendo un uso antico. […]</a:t>
            </a:r>
          </a:p>
          <a:p>
            <a:r>
              <a:rPr lang="it-IT" dirty="0">
                <a:latin typeface="Garamond" panose="02020404030301010803" pitchFamily="18" charset="0"/>
              </a:rPr>
              <a:t>Ci sono casi in cui un uomo, effettivamente, prova prima attrazione fisica per una donna, e soltanto in uno stadio successivo si «innamora» di lei. Ma dubito che questo accada di frequente. Più spesso, tutto ha origine da una semplice e lieta «preoccupazione», del tutto aspecifica, nei confronti dell’amata, considerata nella sua totalità. Un uomo che si trova in questo stato d’animo non è nella condizione adatta per pensare al sesso poiché è troppo occupato a pensare a una persona. Che lei sia una donna è di gran lunga meno importante del fatto che lei sia se stessa. L’uomo si sente pervaso da un desiderio che può anche non essere tinto di sessualità. Se gli chiedeste che cosa desideri, la sua risposta sincera sarebbe, il più delle volte, «continuare a pensare a lei».</a:t>
            </a:r>
          </a:p>
          <a:p>
            <a:r>
              <a:rPr lang="it-IT" dirty="0">
                <a:latin typeface="Garamond" panose="02020404030301010803" pitchFamily="18" charset="0"/>
              </a:rPr>
              <a:t>Egli è in contemplazione dell’amore. E quando in uno stadio successivo si risveglia il suo </a:t>
            </a:r>
            <a:r>
              <a:rPr lang="it-IT" dirty="0" smtClean="0">
                <a:latin typeface="Garamond" panose="02020404030301010803" pitchFamily="18" charset="0"/>
              </a:rPr>
              <a:t>desiderio sessuale</a:t>
            </a:r>
            <a:r>
              <a:rPr lang="it-IT" dirty="0">
                <a:latin typeface="Garamond" panose="02020404030301010803" pitchFamily="18" charset="0"/>
              </a:rPr>
              <a:t>, egli non ha la sensazione (a meno che non venga influenzato </a:t>
            </a:r>
            <a:r>
              <a:rPr lang="it-IT" dirty="0" smtClean="0">
                <a:latin typeface="Garamond" panose="02020404030301010803" pitchFamily="18" charset="0"/>
              </a:rPr>
              <a:t>dall’esterno</a:t>
            </a:r>
            <a:endParaRPr lang="it-IT" b="1" cap="all" dirty="0">
              <a:solidFill>
                <a:srgbClr val="C00000"/>
              </a:solidFill>
              <a:latin typeface="Garamond" panose="02020404030301010803"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1786676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08706BFC-2D2B-4592-9A1E-A582D8E7B474}"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16</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24731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latin typeface="Garamond" panose="02020404030301010803" pitchFamily="18" charset="0"/>
              </a:rPr>
              <a:t>da teorie scientifiche) che questa, fin dall’inizio, sia stata la radice da cui si è sviluppato tutto il resto. È molto più probabile che egli senta che la marea dell’eros, che ora avanza dopo aver demolito molti castelli di sabbia e dopo aver reso molti scogli isole, con una trionfante settima onda ha finalmente invaso anche quest’ultima parte della sua natura, la piccola pozza della sessualità latente che già era sulla spiaggia prima che la marea avanzasse. L’eros entra in </a:t>
            </a:r>
            <a:r>
              <a:rPr lang="it-IT" dirty="0" smtClean="0">
                <a:latin typeface="Garamond" panose="02020404030301010803" pitchFamily="18" charset="0"/>
              </a:rPr>
              <a:t>lui da conquistatore</a:t>
            </a:r>
            <a:r>
              <a:rPr lang="it-IT" dirty="0">
                <a:latin typeface="Garamond" panose="02020404030301010803" pitchFamily="18" charset="0"/>
              </a:rPr>
              <a:t>, prendendo possesso e riorganizzando, una per una, le istituzioni del paese sottomesso. Può darsi che prima di arrivare a impadronirsi della sessualità che è in lui si sia appropriato di altri territori; anche questa, comunque, verrà infine riorganizzata.</a:t>
            </a:r>
          </a:p>
          <a:p>
            <a:r>
              <a:rPr lang="it-IT" dirty="0">
                <a:latin typeface="Garamond" panose="02020404030301010803" pitchFamily="18" charset="0"/>
              </a:rPr>
              <a:t>Nessuno ha saputo descrivere in maniera più concisa e fedele la natura di questa riorganizzazione di Orwell, suo oppositore e fautore di una sessualità più genuina, incontaminata dall’eros. In 1984, il terribile eroe (assai meno umano dei quadrupedi eroi del suo La fattoria degli animali), prima di abbandonarsi a effusioni con l’eroina vuole essere da lei rassicurato: «</a:t>
            </a:r>
            <a:r>
              <a:rPr lang="it-IT" i="1" dirty="0">
                <a:latin typeface="Garamond" panose="02020404030301010803" pitchFamily="18" charset="0"/>
              </a:rPr>
              <a:t>Ti piace </a:t>
            </a:r>
            <a:r>
              <a:rPr lang="it-IT" i="1" dirty="0" smtClean="0">
                <a:latin typeface="Garamond" panose="02020404030301010803" pitchFamily="18" charset="0"/>
              </a:rPr>
              <a:t>farlo?</a:t>
            </a:r>
            <a:r>
              <a:rPr lang="it-IT" dirty="0">
                <a:latin typeface="Garamond" panose="02020404030301010803" pitchFamily="18" charset="0"/>
              </a:rPr>
              <a:t> </a:t>
            </a:r>
            <a:r>
              <a:rPr lang="it-IT" dirty="0" smtClean="0">
                <a:latin typeface="Garamond" panose="02020404030301010803" pitchFamily="18" charset="0"/>
              </a:rPr>
              <a:t>- le domanda - </a:t>
            </a:r>
            <a:r>
              <a:rPr lang="it-IT" i="1" dirty="0" smtClean="0">
                <a:latin typeface="Garamond" panose="02020404030301010803" pitchFamily="18" charset="0"/>
              </a:rPr>
              <a:t>non </a:t>
            </a:r>
            <a:r>
              <a:rPr lang="it-IT" i="1" dirty="0">
                <a:latin typeface="Garamond" panose="02020404030301010803" pitchFamily="18" charset="0"/>
              </a:rPr>
              <a:t>intendo con me; voglio dire, la cosa in sé</a:t>
            </a:r>
            <a:r>
              <a:rPr lang="it-IT" dirty="0">
                <a:latin typeface="Garamond" panose="02020404030301010803" pitchFamily="18" charset="0"/>
              </a:rPr>
              <a:t>». E non è soddisfatto finché non ha ricevuto la risposta che voleva: «</a:t>
            </a:r>
            <a:r>
              <a:rPr lang="it-IT" i="1" dirty="0">
                <a:latin typeface="Garamond" panose="02020404030301010803" pitchFamily="18" charset="0"/>
              </a:rPr>
              <a:t>Adoro farlo</a:t>
            </a:r>
            <a:r>
              <a:rPr lang="it-IT" dirty="0">
                <a:latin typeface="Garamond" panose="02020404030301010803" pitchFamily="18" charset="0"/>
              </a:rPr>
              <a:t>».</a:t>
            </a:r>
          </a:p>
          <a:p>
            <a:endParaRPr lang="it-IT" b="1" cap="all" dirty="0">
              <a:solidFill>
                <a:srgbClr val="C00000"/>
              </a:solidFill>
              <a:latin typeface="Garamond" panose="02020404030301010803"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3070767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08706BFC-2D2B-4592-9A1E-A582D8E7B474}"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17</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524315"/>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latin typeface="Garamond" panose="02020404030301010803" pitchFamily="18" charset="0"/>
              </a:rPr>
              <a:t>Questo breve scambio di battute serve a definire il carattere di questa riorganizzazione: il desiderio sessuale, senza l’eros, vuole quello, la cosa in sé; l’eros vuole l’amata. La cosa è un piacere sensoriale, vale a dire, un evento che si verifica all’interno del nostro corpo. Di un lussurioso che si aggira furtivo per le strade, noi diciamo, con un’espressione poco felice, che «vuole una donna», ma, a </a:t>
            </a:r>
            <a:r>
              <a:rPr lang="it-IT" dirty="0" err="1">
                <a:latin typeface="Garamond" panose="02020404030301010803" pitchFamily="18" charset="0"/>
              </a:rPr>
              <a:t>rigor</a:t>
            </a:r>
            <a:r>
              <a:rPr lang="it-IT" dirty="0">
                <a:latin typeface="Garamond" panose="02020404030301010803" pitchFamily="18" charset="0"/>
              </a:rPr>
              <a:t> di termini, una donna è l’ultima cosa che quello vuole. Egli è alla ricerca di un piacere, per ottenere il quale è indispensabile che una donna entri a far parte dell’ingranaggio. Quanto poi gli stia a cuore quella donna, lo si può facilmente dedurre dal suo comportamento verso di lei cinque minuti dopo averne goduto: non si conserva il pacchetto delle sigarette vuoto.</a:t>
            </a:r>
          </a:p>
          <a:p>
            <a:r>
              <a:rPr lang="it-IT" dirty="0">
                <a:latin typeface="Garamond" panose="02020404030301010803" pitchFamily="18" charset="0"/>
              </a:rPr>
              <a:t>L’eros, invece, fa desiderare all’uomo non una donna, ma una donna in particolare. Per qualche misteriosa eppure innegabile disposizione del nostro animo, l’innamorato desidera l’amata per quello che è, e non per il piacere che gli può procurare. Nessun innamorato al mondo ha mai cercato gli abbracci della donna amata per il calcolo, fosse anche inconsapevole, che essi potessero essere più piacevoli di quelli di qualunque altra donna. Se egli si fosse posto la questione in questi termini, la risposta sarebbe certo stata affermativa, ma il fatto stesso di essersela posta lo avrebbe situato fuori dall’ottica dell’eros. </a:t>
            </a:r>
            <a:endParaRPr lang="it-IT" b="1" cap="all" dirty="0">
              <a:solidFill>
                <a:srgbClr val="C00000"/>
              </a:solidFill>
              <a:latin typeface="Garamond" panose="02020404030301010803"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974307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52F8681E-4A5C-4DBA-A65C-541097CA8467}"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18</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70898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00000"/>
                </a:solidFill>
                <a:latin typeface="Garamond" panose="02020404030301010803" pitchFamily="18" charset="0"/>
                <a:ea typeface="Times New Roman" panose="02020603050405020304" pitchFamily="18" charset="0"/>
              </a:rPr>
              <a:t>Ulteriori suggerimenti bibliografici per </a:t>
            </a:r>
            <a:r>
              <a:rPr lang="it-IT" b="1" cap="all" dirty="0" smtClean="0">
                <a:solidFill>
                  <a:srgbClr val="C00000"/>
                </a:solidFill>
                <a:latin typeface="Garamond" panose="02020404030301010803" pitchFamily="18" charset="0"/>
                <a:ea typeface="Times New Roman" panose="02020603050405020304" pitchFamily="18" charset="0"/>
              </a:rPr>
              <a:t>docenti/educatori</a:t>
            </a:r>
          </a:p>
          <a:p>
            <a:r>
              <a:rPr lang="it-IT" dirty="0">
                <a:solidFill>
                  <a:srgbClr val="000000"/>
                </a:solidFill>
                <a:latin typeface="Garamond" panose="02020404030301010803" pitchFamily="18" charset="0"/>
                <a:ea typeface="Times New Roman" panose="02020603050405020304" pitchFamily="18" charset="0"/>
              </a:rPr>
              <a:t> </a:t>
            </a:r>
            <a:endParaRPr lang="it-IT" sz="1100" dirty="0">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Chovelon</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B. e B., </a:t>
            </a: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L’avventura del matrimonio</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Edizioni </a:t>
            </a: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Qiqajon</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2004</a:t>
            </a:r>
            <a:endParaRPr lang="it-IT" dirty="0">
              <a:latin typeface="Garamond" panose="02020404030301010803"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Chovelon</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B., </a:t>
            </a: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Un amore più forte della morte</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Edizioni </a:t>
            </a: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Qiqajon</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2013</a:t>
            </a:r>
            <a:endParaRPr lang="it-IT" dirty="0">
              <a:latin typeface="Garamond" panose="02020404030301010803"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Chrétien</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J.L., </a:t>
            </a: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Simbolica del corpo. La tradizione cristiana del Cantico dei cantici</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ed. </a:t>
            </a:r>
            <a:r>
              <a:rPr lang="fr-FR"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Cittadella</a:t>
            </a:r>
            <a:r>
              <a:rPr lang="fr-FR" dirty="0">
                <a:solidFill>
                  <a:srgbClr val="000000"/>
                </a:solidFill>
                <a:latin typeface="Garamond" panose="02020404030301010803" pitchFamily="18" charset="0"/>
                <a:ea typeface="Times New Roman" panose="02020603050405020304" pitchFamily="18" charset="0"/>
                <a:cs typeface="Symbol" panose="05050102010706020507" pitchFamily="18" charset="2"/>
              </a:rPr>
              <a:t> </a:t>
            </a:r>
            <a:r>
              <a:rPr lang="fr-FR"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editrice</a:t>
            </a:r>
            <a:r>
              <a:rPr lang="fr-FR" dirty="0">
                <a:solidFill>
                  <a:srgbClr val="000000"/>
                </a:solidFill>
                <a:latin typeface="Garamond" panose="02020404030301010803" pitchFamily="18" charset="0"/>
                <a:ea typeface="Times New Roman" panose="02020603050405020304" pitchFamily="18" charset="0"/>
                <a:cs typeface="Symbol" panose="05050102010706020507" pitchFamily="18" charset="2"/>
              </a:rPr>
              <a:t>, 2009</a:t>
            </a:r>
            <a:endParaRPr lang="it-IT" dirty="0">
              <a:latin typeface="Garamond" panose="02020404030301010803"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Hargot</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T., </a:t>
            </a: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Una gioventù sessualmente liberata (o quasi)</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ed. </a:t>
            </a:r>
            <a:r>
              <a:rPr lang="fr-FR"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Sonzogno</a:t>
            </a:r>
            <a:r>
              <a:rPr lang="fr-FR" dirty="0">
                <a:solidFill>
                  <a:srgbClr val="000000"/>
                </a:solidFill>
                <a:latin typeface="Garamond" panose="02020404030301010803" pitchFamily="18" charset="0"/>
                <a:ea typeface="Times New Roman" panose="02020603050405020304" pitchFamily="18" charset="0"/>
                <a:cs typeface="Symbol" panose="05050102010706020507" pitchFamily="18" charset="2"/>
              </a:rPr>
              <a:t>, 2017</a:t>
            </a:r>
            <a:endParaRPr lang="it-IT" dirty="0">
              <a:latin typeface="Garamond" panose="02020404030301010803"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Kacyzne</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A., </a:t>
            </a: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Le perle malate</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Edizioni </a:t>
            </a: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Qiqajon</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1995</a:t>
            </a:r>
            <a:endParaRPr lang="it-IT" dirty="0">
              <a:latin typeface="Garamond" panose="02020404030301010803"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Lacroix X., </a:t>
            </a: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I miraggi dell’amore</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ed. </a:t>
            </a:r>
            <a:r>
              <a:rPr lang="fr-FR" dirty="0">
                <a:solidFill>
                  <a:srgbClr val="000000"/>
                </a:solidFill>
                <a:latin typeface="Garamond" panose="02020404030301010803" pitchFamily="18" charset="0"/>
                <a:ea typeface="Times New Roman" panose="02020603050405020304" pitchFamily="18" charset="0"/>
                <a:cs typeface="Symbol" panose="05050102010706020507" pitchFamily="18" charset="2"/>
              </a:rPr>
              <a:t>Vita &amp; </a:t>
            </a:r>
            <a:r>
              <a:rPr lang="fr-FR"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Pensiero</a:t>
            </a:r>
            <a:r>
              <a:rPr lang="fr-FR" dirty="0">
                <a:solidFill>
                  <a:srgbClr val="000000"/>
                </a:solidFill>
                <a:latin typeface="Garamond" panose="02020404030301010803" pitchFamily="18" charset="0"/>
                <a:ea typeface="Times New Roman" panose="02020603050405020304" pitchFamily="18" charset="0"/>
                <a:cs typeface="Symbol" panose="05050102010706020507" pitchFamily="18" charset="2"/>
              </a:rPr>
              <a:t>, 2011</a:t>
            </a:r>
            <a:endParaRPr lang="it-IT" dirty="0">
              <a:latin typeface="Garamond" panose="02020404030301010803"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Lacroix X., </a:t>
            </a: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Il corpo e lo spirito. Sessualità e vita cristiana</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Edizioni </a:t>
            </a: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Qiqajon</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a:t>
            </a:r>
            <a:r>
              <a:rPr lang="it-IT" dirty="0" smtClean="0">
                <a:solidFill>
                  <a:srgbClr val="000000"/>
                </a:solidFill>
                <a:latin typeface="Garamond" panose="02020404030301010803" pitchFamily="18" charset="0"/>
                <a:ea typeface="Times New Roman" panose="02020603050405020304" pitchFamily="18" charset="0"/>
                <a:cs typeface="Symbol" panose="05050102010706020507" pitchFamily="18" charset="2"/>
              </a:rPr>
              <a:t>1996</a:t>
            </a:r>
          </a:p>
          <a:p>
            <a:pPr marL="342900" lvl="0" indent="-342900">
              <a:buSzPts val="1000"/>
              <a:buFont typeface="Symbol" panose="05050102010706020507" pitchFamily="18" charset="2"/>
              <a:buChar char=""/>
              <a:tabLst>
                <a:tab pos="457200" algn="l"/>
              </a:tabLst>
            </a:pP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Lewis C.S. , </a:t>
            </a: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I quattro amori</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ed. </a:t>
            </a:r>
            <a:r>
              <a:rPr lang="fr-FR" dirty="0">
                <a:solidFill>
                  <a:srgbClr val="000000"/>
                </a:solidFill>
                <a:latin typeface="Garamond" panose="02020404030301010803" pitchFamily="18" charset="0"/>
                <a:ea typeface="Times New Roman" panose="02020603050405020304" pitchFamily="18" charset="0"/>
                <a:cs typeface="Symbol" panose="05050102010706020507" pitchFamily="18" charset="2"/>
              </a:rPr>
              <a:t>Jaca Book, 1982 (2015)</a:t>
            </a:r>
            <a:endParaRPr lang="it-IT" dirty="0">
              <a:latin typeface="Garamond" panose="02020404030301010803"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Lewis C.S., </a:t>
            </a: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Diario di un dolore</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ed Adelphi, 1990 (2012)</a:t>
            </a:r>
            <a:endParaRPr lang="it-IT" dirty="0">
              <a:latin typeface="Garamond" panose="02020404030301010803"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Mazzinghi</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L., </a:t>
            </a: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Cantico dei cantici. Introduzione, traduzione e commento</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ed. </a:t>
            </a:r>
            <a:r>
              <a:rPr lang="fr-FR" dirty="0">
                <a:solidFill>
                  <a:srgbClr val="000000"/>
                </a:solidFill>
                <a:latin typeface="Garamond" panose="02020404030301010803" pitchFamily="18" charset="0"/>
                <a:ea typeface="Times New Roman" panose="02020603050405020304" pitchFamily="18" charset="0"/>
                <a:cs typeface="Symbol" panose="05050102010706020507" pitchFamily="18" charset="2"/>
              </a:rPr>
              <a:t>San Paolo, 2011</a:t>
            </a:r>
            <a:endParaRPr lang="it-IT" dirty="0">
              <a:latin typeface="Garamond" panose="02020404030301010803"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Mazzinghi</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L., </a:t>
            </a: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Tobia: il cammino della coppia</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Edizioni </a:t>
            </a: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Qiqajon</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2004</a:t>
            </a:r>
            <a:endParaRPr lang="it-IT" dirty="0">
              <a:latin typeface="Garamond" panose="02020404030301010803"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Radcliffe</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T., </a:t>
            </a: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Amare nella libertà</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Edizioni </a:t>
            </a: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Qiqajon</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2007</a:t>
            </a:r>
            <a:endParaRPr lang="it-IT" dirty="0">
              <a:latin typeface="Garamond" panose="02020404030301010803"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Yannara</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a:t>
            </a: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Variazioni sul Cantico dei cantici</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Edizioni </a:t>
            </a:r>
            <a:r>
              <a:rPr lang="it-IT" dirty="0" err="1">
                <a:solidFill>
                  <a:srgbClr val="000000"/>
                </a:solidFill>
                <a:latin typeface="Garamond" panose="02020404030301010803" pitchFamily="18" charset="0"/>
                <a:ea typeface="Times New Roman" panose="02020603050405020304" pitchFamily="18" charset="0"/>
                <a:cs typeface="Symbol" panose="05050102010706020507" pitchFamily="18" charset="2"/>
              </a:rPr>
              <a:t>Qiqajon</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2012</a:t>
            </a:r>
            <a:endParaRPr lang="it-IT" dirty="0">
              <a:latin typeface="Garamond" panose="02020404030301010803" pitchFamily="18" charset="0"/>
              <a:ea typeface="Times New Roman" panose="02020603050405020304" pitchFamily="18" charset="0"/>
              <a:cs typeface="Symbol" panose="05050102010706020507" pitchFamily="18" charset="2"/>
            </a:endParaRPr>
          </a:p>
          <a:p>
            <a:pPr lvl="0">
              <a:buSzPts val="1000"/>
              <a:tabLst>
                <a:tab pos="457200" algn="l"/>
              </a:tabLst>
            </a:pPr>
            <a:endParaRPr lang="it-IT" sz="1200" dirty="0">
              <a:latin typeface="Times New Roman" panose="02020603050405020304" pitchFamily="18" charset="0"/>
              <a:ea typeface="Times New Roman" panose="02020603050405020304" pitchFamily="18" charset="0"/>
              <a:cs typeface="Symbol" panose="05050102010706020507" pitchFamily="18" charset="2"/>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1909597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88CBD7-CE5D-684D-81ED-84ADBA84FC6B}"/>
              </a:ext>
            </a:extLst>
          </p:cNvPr>
          <p:cNvSpPr txBox="1"/>
          <p:nvPr/>
        </p:nvSpPr>
        <p:spPr>
          <a:xfrm>
            <a:off x="0" y="4371975"/>
            <a:ext cx="9906000" cy="523220"/>
          </a:xfrm>
          <a:prstGeom prst="rect">
            <a:avLst/>
          </a:prstGeom>
          <a:noFill/>
        </p:spPr>
        <p:txBody>
          <a:bodyPr wrap="square" rtlCol="0">
            <a:spAutoFit/>
          </a:bodyPr>
          <a:lstStyle/>
          <a:p>
            <a:pPr algn="ctr"/>
            <a:r>
              <a:rPr lang="it-IT" sz="2800" b="1" dirty="0">
                <a:solidFill>
                  <a:schemeClr val="bg1"/>
                </a:solidFill>
                <a:latin typeface="Garamond" panose="02020404030301010803" pitchFamily="18" charset="0"/>
              </a:rPr>
              <a:t>GRAZIE</a:t>
            </a:r>
            <a:endParaRPr lang="it-IT" i="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78150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60DA6950-06FE-4164-A99F-BB5958698DF6}" type="datetime1">
              <a:rPr lang="it-IT" smtClean="0"/>
              <a:t>16/12/2021</a:t>
            </a:fld>
            <a:endParaRPr lang="it-IT" dirty="0">
              <a:latin typeface="Garamond" panose="02020404030301010803" pitchFamily="18" charset="0"/>
            </a:endParaRPr>
          </a:p>
        </p:txBody>
      </p:sp>
      <p:sp>
        <p:nvSpPr>
          <p:cNvPr id="3" name="Footer Placeholder 4">
            <a:extLst>
              <a:ext uri="{FF2B5EF4-FFF2-40B4-BE49-F238E27FC236}">
                <a16:creationId xmlns:a16="http://schemas.microsoft.com/office/drawing/2014/main" id="{BF80239B-0BE0-234F-B2F9-CEB476FB8345}"/>
              </a:ext>
            </a:extLst>
          </p:cNvPr>
          <p:cNvSpPr>
            <a:spLocks noGrp="1"/>
          </p:cNvSpPr>
          <p:nvPr>
            <p:ph type="ftr" sz="quarter" idx="11"/>
          </p:nvPr>
        </p:nvSpPr>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537600" y="1462246"/>
            <a:ext cx="8543926" cy="578619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spcAft>
                <a:spcPts val="0"/>
              </a:spcAft>
            </a:pPr>
            <a:r>
              <a:rPr lang="it-IT" sz="1400" b="1" cap="all" dirty="0">
                <a:solidFill>
                  <a:srgbClr val="CB3424"/>
                </a:solidFill>
                <a:effectLst>
                  <a:outerShdw blurRad="38100" dist="38100" dir="2700000" algn="tl">
                    <a:srgbClr val="000000">
                      <a:alpha val="43000"/>
                    </a:srgbClr>
                  </a:outerShdw>
                </a:effectLst>
                <a:latin typeface="Garamond" panose="02020404030301010803" pitchFamily="18" charset="0"/>
                <a:ea typeface="Times New Roman" panose="02020603050405020304" pitchFamily="18" charset="0"/>
                <a:cs typeface="Times New Roman" panose="02020603050405020304" pitchFamily="18" charset="0"/>
              </a:rPr>
              <a:t>Unità/</a:t>
            </a:r>
            <a:r>
              <a:rPr lang="it-IT" sz="1400" b="1" cap="all" dirty="0" err="1">
                <a:solidFill>
                  <a:srgbClr val="CB3424"/>
                </a:solidFill>
                <a:effectLst>
                  <a:outerShdw blurRad="38100" dist="38100" dir="2700000" algn="tl">
                    <a:srgbClr val="000000">
                      <a:alpha val="43000"/>
                    </a:srgbClr>
                  </a:outerShdw>
                </a:effectLst>
                <a:latin typeface="Garamond" panose="02020404030301010803" pitchFamily="18" charset="0"/>
                <a:ea typeface="Times New Roman" panose="02020603050405020304" pitchFamily="18" charset="0"/>
                <a:cs typeface="Times New Roman" panose="02020603050405020304" pitchFamily="18" charset="0"/>
              </a:rPr>
              <a:t>AMore</a:t>
            </a:r>
            <a:r>
              <a:rPr lang="it-IT" sz="1400" b="1" cap="all" dirty="0">
                <a:solidFill>
                  <a:srgbClr val="CB3424"/>
                </a:solidFill>
                <a:effectLst>
                  <a:outerShdw blurRad="38100" dist="38100" dir="2700000" algn="tl">
                    <a:srgbClr val="000000">
                      <a:alpha val="43000"/>
                    </a:srgbClr>
                  </a:outerShdw>
                </a:effectLst>
                <a:latin typeface="Garamond" panose="02020404030301010803" pitchFamily="18" charset="0"/>
                <a:ea typeface="Times New Roman" panose="02020603050405020304" pitchFamily="18" charset="0"/>
                <a:cs typeface="Times New Roman" panose="02020603050405020304" pitchFamily="18" charset="0"/>
              </a:rPr>
              <a:t> – Parlare e ascoltarsi tra innamorati</a:t>
            </a:r>
            <a:endParaRPr lang="it-IT" sz="1100" dirty="0">
              <a:latin typeface="Times New Roman" panose="02020603050405020304" pitchFamily="18" charset="0"/>
              <a:ea typeface="Times New Roman" panose="02020603050405020304" pitchFamily="18" charset="0"/>
            </a:endParaRPr>
          </a:p>
          <a:p>
            <a:endParaRPr lang="it-IT" i="1" dirty="0" smtClean="0">
              <a:solidFill>
                <a:srgbClr val="000000"/>
              </a:solidFill>
              <a:latin typeface="Garamond" panose="02020404030301010803" pitchFamily="18" charset="0"/>
              <a:ea typeface="Times New Roman" panose="02020603050405020304" pitchFamily="18" charset="0"/>
            </a:endParaRPr>
          </a:p>
          <a:p>
            <a:r>
              <a:rPr lang="it-IT" i="1" dirty="0" smtClean="0">
                <a:solidFill>
                  <a:srgbClr val="000000"/>
                </a:solidFill>
                <a:latin typeface="Garamond" panose="02020404030301010803" pitchFamily="18" charset="0"/>
                <a:ea typeface="Times New Roman" panose="02020603050405020304" pitchFamily="18" charset="0"/>
              </a:rPr>
              <a:t>Questa </a:t>
            </a:r>
            <a:r>
              <a:rPr lang="it-IT" i="1" dirty="0">
                <a:solidFill>
                  <a:srgbClr val="000000"/>
                </a:solidFill>
                <a:latin typeface="Garamond" panose="02020404030301010803" pitchFamily="18" charset="0"/>
                <a:ea typeface="Times New Roman" panose="02020603050405020304" pitchFamily="18" charset="0"/>
              </a:rPr>
              <a:t>UDA pone al centro la relazione di coppia, oggi più che mai mitizzata e vista talvolta come meta della felicità somma e perpetua.</a:t>
            </a:r>
            <a:endParaRPr lang="it-IT" dirty="0">
              <a:latin typeface="Times New Roman" panose="02020603050405020304" pitchFamily="18" charset="0"/>
              <a:ea typeface="Times New Roman" panose="02020603050405020304" pitchFamily="18" charset="0"/>
            </a:endParaRPr>
          </a:p>
          <a:p>
            <a:r>
              <a:rPr lang="it-IT" i="1" dirty="0">
                <a:solidFill>
                  <a:srgbClr val="000000"/>
                </a:solidFill>
                <a:latin typeface="Garamond" panose="02020404030301010803" pitchFamily="18" charset="0"/>
                <a:ea typeface="Times New Roman" panose="02020603050405020304" pitchFamily="18" charset="0"/>
              </a:rPr>
              <a:t>L’argomento proposto è molto vasto e può essere abbordato da diversi punti di vista: la coppia adolescenziale, la coppia di adulti, i diversi tipi di coppia che possiamo incontrare e quindi anche la tematica della differenza di genere.  È anche possibile affrontare l’amore dal punto di vista familiare, ma in tal caso si perde la dimensione di coppia. </a:t>
            </a:r>
            <a:endParaRPr lang="it-IT" dirty="0">
              <a:latin typeface="Times New Roman" panose="02020603050405020304" pitchFamily="18" charset="0"/>
              <a:ea typeface="Times New Roman" panose="02020603050405020304" pitchFamily="18" charset="0"/>
            </a:endParaRPr>
          </a:p>
          <a:p>
            <a:r>
              <a:rPr lang="it-IT" i="1" dirty="0">
                <a:solidFill>
                  <a:srgbClr val="000000"/>
                </a:solidFill>
                <a:latin typeface="Garamond" panose="02020404030301010803" pitchFamily="18" charset="0"/>
                <a:ea typeface="Times New Roman" panose="02020603050405020304" pitchFamily="18" charset="0"/>
              </a:rPr>
              <a:t>Si consiglia di restringere il campo d’azione per evitare di perdersi nel vasto argomento. </a:t>
            </a:r>
            <a:endParaRPr lang="it-IT" i="1" dirty="0" smtClean="0">
              <a:solidFill>
                <a:srgbClr val="000000"/>
              </a:solidFill>
              <a:latin typeface="Garamond" panose="02020404030301010803" pitchFamily="18" charset="0"/>
              <a:ea typeface="Times New Roman" panose="02020603050405020304" pitchFamily="18" charset="0"/>
            </a:endParaRPr>
          </a:p>
          <a:p>
            <a:endParaRPr lang="it-IT" dirty="0">
              <a:latin typeface="Times New Roman" panose="02020603050405020304" pitchFamily="18" charset="0"/>
              <a:ea typeface="Times New Roman" panose="02020603050405020304" pitchFamily="18" charset="0"/>
            </a:endParaRPr>
          </a:p>
          <a:p>
            <a:r>
              <a:rPr lang="it-IT" dirty="0">
                <a:solidFill>
                  <a:srgbClr val="000000"/>
                </a:solidFill>
                <a:latin typeface="Garamond" panose="02020404030301010803" pitchFamily="18" charset="0"/>
                <a:ea typeface="Times New Roman" panose="02020603050405020304" pitchFamily="18" charset="0"/>
              </a:rPr>
              <a:t>Data la complessità del tema e il probabile interesse che susciterà in classe consigliamo fortemente di leggere: </a:t>
            </a:r>
            <a:r>
              <a:rPr lang="it-IT" dirty="0" err="1">
                <a:solidFill>
                  <a:srgbClr val="000000"/>
                </a:solidFill>
                <a:latin typeface="Garamond" panose="02020404030301010803" pitchFamily="18" charset="0"/>
                <a:ea typeface="Times New Roman" panose="02020603050405020304" pitchFamily="18" charset="0"/>
              </a:rPr>
              <a:t>Thérèse</a:t>
            </a:r>
            <a:r>
              <a:rPr lang="it-IT" dirty="0">
                <a:solidFill>
                  <a:srgbClr val="000000"/>
                </a:solidFill>
                <a:latin typeface="Garamond" panose="02020404030301010803" pitchFamily="18" charset="0"/>
                <a:ea typeface="Times New Roman" panose="02020603050405020304" pitchFamily="18" charset="0"/>
              </a:rPr>
              <a:t> </a:t>
            </a:r>
            <a:r>
              <a:rPr lang="it-IT" dirty="0" err="1">
                <a:solidFill>
                  <a:srgbClr val="000000"/>
                </a:solidFill>
                <a:latin typeface="Garamond" panose="02020404030301010803" pitchFamily="18" charset="0"/>
                <a:ea typeface="Times New Roman" panose="02020603050405020304" pitchFamily="18" charset="0"/>
              </a:rPr>
              <a:t>Hargot</a:t>
            </a:r>
            <a:r>
              <a:rPr lang="it-IT" dirty="0">
                <a:solidFill>
                  <a:srgbClr val="000000"/>
                </a:solidFill>
                <a:latin typeface="Garamond" panose="02020404030301010803" pitchFamily="18" charset="0"/>
                <a:ea typeface="Times New Roman" panose="02020603050405020304" pitchFamily="18" charset="0"/>
              </a:rPr>
              <a:t>, </a:t>
            </a:r>
            <a:r>
              <a:rPr lang="it-IT" b="1" i="1" dirty="0">
                <a:solidFill>
                  <a:srgbClr val="000000"/>
                </a:solidFill>
                <a:latin typeface="Garamond" panose="02020404030301010803" pitchFamily="18" charset="0"/>
                <a:ea typeface="Times New Roman" panose="02020603050405020304" pitchFamily="18" charset="0"/>
              </a:rPr>
              <a:t>Una gioventù sessualmente liberata (o quasi)</a:t>
            </a:r>
            <a:r>
              <a:rPr lang="it-IT" dirty="0">
                <a:solidFill>
                  <a:srgbClr val="000000"/>
                </a:solidFill>
                <a:latin typeface="Garamond" panose="02020404030301010803" pitchFamily="18" charset="0"/>
                <a:ea typeface="Times New Roman" panose="02020603050405020304" pitchFamily="18" charset="0"/>
              </a:rPr>
              <a:t>, Sonzogno, 2017. In particolare per le riflessioni sulla coppia: pp. 39-50.</a:t>
            </a:r>
            <a:endParaRPr lang="it-IT" dirty="0">
              <a:latin typeface="Times New Roman" panose="02020603050405020304" pitchFamily="18" charset="0"/>
              <a:ea typeface="Times New Roman" panose="02020603050405020304" pitchFamily="18" charset="0"/>
            </a:endParaRPr>
          </a:p>
          <a:p>
            <a:endParaRPr lang="it-IT" dirty="0" smtClean="0">
              <a:solidFill>
                <a:srgbClr val="000000"/>
              </a:solidFill>
              <a:latin typeface="Garamond" panose="02020404030301010803" pitchFamily="18" charset="0"/>
              <a:ea typeface="Times New Roman" panose="02020603050405020304" pitchFamily="18" charset="0"/>
            </a:endParaRPr>
          </a:p>
          <a:p>
            <a:r>
              <a:rPr lang="it-IT" dirty="0" smtClean="0">
                <a:solidFill>
                  <a:srgbClr val="000000"/>
                </a:solidFill>
                <a:latin typeface="Garamond" panose="02020404030301010803" pitchFamily="18" charset="0"/>
                <a:ea typeface="Times New Roman" panose="02020603050405020304" pitchFamily="18" charset="0"/>
              </a:rPr>
              <a:t>Risulterà </a:t>
            </a:r>
            <a:r>
              <a:rPr lang="it-IT" dirty="0">
                <a:solidFill>
                  <a:srgbClr val="000000"/>
                </a:solidFill>
                <a:latin typeface="Garamond" panose="02020404030301010803" pitchFamily="18" charset="0"/>
                <a:ea typeface="Times New Roman" panose="02020603050405020304" pitchFamily="18" charset="0"/>
              </a:rPr>
              <a:t>anche utile la lettura di C.S. Lewis, </a:t>
            </a:r>
            <a:r>
              <a:rPr lang="it-IT" b="1" i="1" dirty="0">
                <a:solidFill>
                  <a:srgbClr val="000000"/>
                </a:solidFill>
                <a:latin typeface="Garamond" panose="02020404030301010803" pitchFamily="18" charset="0"/>
                <a:ea typeface="Times New Roman" panose="02020603050405020304" pitchFamily="18" charset="0"/>
              </a:rPr>
              <a:t>I quattro amori. Affetto, Amicizia, Eros, Carità</a:t>
            </a:r>
            <a:r>
              <a:rPr lang="it-IT" dirty="0">
                <a:solidFill>
                  <a:srgbClr val="000000"/>
                </a:solidFill>
                <a:latin typeface="Garamond" panose="02020404030301010803" pitchFamily="18" charset="0"/>
                <a:ea typeface="Times New Roman" panose="02020603050405020304" pitchFamily="18" charset="0"/>
              </a:rPr>
              <a:t>, </a:t>
            </a:r>
            <a:r>
              <a:rPr lang="it-IT" dirty="0" err="1">
                <a:solidFill>
                  <a:srgbClr val="000000"/>
                </a:solidFill>
                <a:latin typeface="Garamond" panose="02020404030301010803" pitchFamily="18" charset="0"/>
                <a:ea typeface="Times New Roman" panose="02020603050405020304" pitchFamily="18" charset="0"/>
              </a:rPr>
              <a:t>Jaca</a:t>
            </a:r>
            <a:r>
              <a:rPr lang="it-IT" dirty="0">
                <a:solidFill>
                  <a:srgbClr val="000000"/>
                </a:solidFill>
                <a:latin typeface="Garamond" panose="02020404030301010803" pitchFamily="18" charset="0"/>
                <a:ea typeface="Times New Roman" panose="02020603050405020304" pitchFamily="18" charset="0"/>
              </a:rPr>
              <a:t> Book 2015, cap. </a:t>
            </a:r>
            <a:r>
              <a:rPr lang="it-IT" i="1" dirty="0">
                <a:solidFill>
                  <a:srgbClr val="000000"/>
                </a:solidFill>
                <a:latin typeface="Garamond" panose="02020404030301010803" pitchFamily="18" charset="0"/>
                <a:ea typeface="Times New Roman" panose="02020603050405020304" pitchFamily="18" charset="0"/>
              </a:rPr>
              <a:t>Eros</a:t>
            </a:r>
            <a:r>
              <a:rPr lang="it-IT" dirty="0">
                <a:solidFill>
                  <a:srgbClr val="000000"/>
                </a:solidFill>
                <a:latin typeface="Garamond" panose="02020404030301010803" pitchFamily="18" charset="0"/>
                <a:ea typeface="Times New Roman" panose="02020603050405020304" pitchFamily="18" charset="0"/>
              </a:rPr>
              <a:t>, pp. 87-109. </a:t>
            </a:r>
            <a:endParaRPr lang="it-IT" dirty="0">
              <a:latin typeface="Times New Roman" panose="02020603050405020304" pitchFamily="18" charset="0"/>
              <a:ea typeface="Times New Roman" panose="02020603050405020304" pitchFamily="18" charset="0"/>
            </a:endParaRPr>
          </a:p>
          <a:p>
            <a:endParaRPr lang="it-IT" i="1" dirty="0">
              <a:solidFill>
                <a:schemeClr val="tx1"/>
              </a:solidFill>
              <a:latin typeface="Garamond" panose="02020404030301010803" pitchFamily="18" charset="0"/>
            </a:endParaRPr>
          </a:p>
          <a:p>
            <a:r>
              <a:rPr lang="it-IT" dirty="0">
                <a:solidFill>
                  <a:schemeClr val="tx1"/>
                </a:solidFill>
                <a:latin typeface="Garamond" panose="02020404030301010803" pitchFamily="18" charset="0"/>
              </a:rPr>
              <a:t> </a:t>
            </a:r>
          </a:p>
          <a:p>
            <a:pPr algn="just"/>
            <a:r>
              <a:rPr lang="it-IT" sz="600" i="1" dirty="0" smtClean="0">
                <a:solidFill>
                  <a:schemeClr val="tx1"/>
                </a:solidFill>
                <a:latin typeface="Garamond" panose="02020404030301010803" pitchFamily="18" charset="0"/>
              </a:rPr>
              <a:t>P</a:t>
            </a:r>
            <a:endParaRPr lang="it-IT" sz="600" i="1" dirty="0">
              <a:solidFill>
                <a:schemeClr val="tx1"/>
              </a:solidFill>
              <a:latin typeface="Garamond" panose="02020404030301010803" pitchFamily="18" charset="0"/>
            </a:endParaRPr>
          </a:p>
          <a:p>
            <a:endParaRPr lang="it-IT" sz="1600" b="1" dirty="0">
              <a:solidFill>
                <a:srgbClr val="CB3424"/>
              </a:solidFill>
              <a:latin typeface="Garamond" panose="02020404030301010803" pitchFamily="18" charset="0"/>
            </a:endParaRPr>
          </a:p>
          <a:p>
            <a:endParaRPr lang="it-IT" sz="1600" b="1" dirty="0">
              <a:solidFill>
                <a:srgbClr val="CB3424"/>
              </a:solidFill>
              <a:latin typeface="Garamond" panose="02020404030301010803" pitchFamily="18" charset="0"/>
            </a:endParaRPr>
          </a:p>
          <a:p>
            <a:pPr>
              <a:spcAft>
                <a:spcPts val="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240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8DB103E6-AC42-4FFF-ADC4-DF5B8B3D6ED1}"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318528" y="1122046"/>
            <a:ext cx="9036143" cy="432426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t>  </a:t>
            </a:r>
          </a:p>
          <a:p>
            <a:pPr algn="just">
              <a:spcAft>
                <a:spcPts val="600"/>
              </a:spcAft>
            </a:pPr>
            <a:r>
              <a:rPr lang="it-IT" b="1" cap="all" dirty="0">
                <a:solidFill>
                  <a:srgbClr val="C00000"/>
                </a:solidFill>
                <a:latin typeface="Garamond" panose="02020404030301010803" pitchFamily="18" charset="0"/>
                <a:ea typeface="Times New Roman" panose="02020603050405020304" pitchFamily="18" charset="0"/>
              </a:rPr>
              <a:t>Materiale multimediale</a:t>
            </a:r>
            <a:endParaRPr lang="it-IT" sz="1200" dirty="0">
              <a:latin typeface="Times New Roman" panose="02020603050405020304" pitchFamily="18" charset="0"/>
              <a:ea typeface="Times New Roman" panose="02020603050405020304" pitchFamily="18" charset="0"/>
            </a:endParaRPr>
          </a:p>
          <a:p>
            <a:r>
              <a:rPr lang="it-IT" i="1" dirty="0">
                <a:solidFill>
                  <a:srgbClr val="000000"/>
                </a:solidFill>
                <a:latin typeface="Garamond" panose="02020404030301010803" pitchFamily="18" charset="0"/>
                <a:ea typeface="Times New Roman" panose="02020603050405020304" pitchFamily="18" charset="0"/>
              </a:rPr>
              <a:t>Si suggerisce di partire dalla visione di un video. Qui di seguito alcuni suggerimenti. Si consiglia ovviamente di visionare prima il materiale proposto. </a:t>
            </a:r>
            <a:endParaRPr lang="it-IT" i="1" dirty="0" smtClean="0">
              <a:solidFill>
                <a:srgbClr val="000000"/>
              </a:solidFill>
              <a:latin typeface="Garamond" panose="02020404030301010803" pitchFamily="18" charset="0"/>
              <a:ea typeface="Times New Roman" panose="02020603050405020304" pitchFamily="18" charset="0"/>
            </a:endParaRPr>
          </a:p>
          <a:p>
            <a:endParaRPr lang="it-IT" sz="1200" dirty="0">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hlinkClick r:id="rId2"/>
              </a:rPr>
              <a:t>Monologo di R. Benigni sull’amare e amarsi </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a:t>
            </a:r>
            <a:endParaRPr lang="it-IT" sz="1200" dirty="0">
              <a:latin typeface="Times New Roman" panose="02020603050405020304"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Esempio di litigio di una coppia adulta con figli: </a:t>
            </a:r>
            <a:r>
              <a:rPr lang="it-IT" b="1" i="1" dirty="0" smtClean="0">
                <a:solidFill>
                  <a:srgbClr val="000000"/>
                </a:solidFill>
                <a:latin typeface="Garamond" panose="02020404030301010803" pitchFamily="18" charset="0"/>
                <a:ea typeface="Times New Roman" panose="02020603050405020304" pitchFamily="18" charset="0"/>
                <a:cs typeface="Symbol" panose="05050102010706020507" pitchFamily="18" charset="2"/>
              </a:rPr>
              <a:t>Nessuno si salva da solo</a:t>
            </a:r>
            <a:r>
              <a:rPr lang="it-IT" dirty="0" smtClean="0">
                <a:solidFill>
                  <a:srgbClr val="000000"/>
                </a:solidFill>
                <a:latin typeface="Garamond" panose="02020404030301010803" pitchFamily="18" charset="0"/>
                <a:ea typeface="Times New Roman" panose="02020603050405020304" pitchFamily="18" charset="0"/>
                <a:cs typeface="Symbol" panose="05050102010706020507" pitchFamily="18" charset="2"/>
              </a:rPr>
              <a:t> di </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Sergio Castellitto (2015) - </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hlinkClick r:id="rId3"/>
              </a:rPr>
              <a:t>"Perché non provi a fermarti?"</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a:t>
            </a:r>
            <a:endParaRPr lang="it-IT" dirty="0" smtClean="0">
              <a:solidFill>
                <a:srgbClr val="000000"/>
              </a:solidFill>
              <a:latin typeface="Garamond" panose="02020404030301010803"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dirty="0" smtClean="0">
                <a:solidFill>
                  <a:srgbClr val="000000"/>
                </a:solidFill>
                <a:latin typeface="Garamond" panose="02020404030301010803" pitchFamily="18" charset="0"/>
                <a:ea typeface="Times New Roman" panose="02020603050405020304" pitchFamily="18" charset="0"/>
                <a:cs typeface="Symbol" panose="05050102010706020507" pitchFamily="18" charset="2"/>
                <a:hlinkClick r:id="rId4"/>
              </a:rPr>
              <a:t>Ribelle</a:t>
            </a:r>
            <a:r>
              <a:rPr lang="it-IT" dirty="0">
                <a:solidFill>
                  <a:srgbClr val="000000"/>
                </a:solidFill>
                <a:latin typeface="Garamond" panose="02020404030301010803" pitchFamily="18" charset="0"/>
                <a:ea typeface="Times New Roman" panose="02020603050405020304" pitchFamily="18" charset="0"/>
                <a:cs typeface="Symbol" panose="05050102010706020507" pitchFamily="18" charset="2"/>
              </a:rPr>
              <a:t>, Disney, </a:t>
            </a:r>
            <a:r>
              <a:rPr lang="it-IT" dirty="0" smtClean="0">
                <a:solidFill>
                  <a:srgbClr val="000000"/>
                </a:solidFill>
                <a:latin typeface="Garamond" panose="02020404030301010803" pitchFamily="18" charset="0"/>
                <a:ea typeface="Times New Roman" panose="02020603050405020304" pitchFamily="18" charset="0"/>
                <a:cs typeface="Symbol" panose="05050102010706020507" pitchFamily="18" charset="2"/>
              </a:rPr>
              <a:t>2012</a:t>
            </a:r>
          </a:p>
          <a:p>
            <a:pPr marL="342900" lvl="0" indent="-342900">
              <a:buSzPts val="1000"/>
              <a:buFont typeface="Symbol" panose="05050102010706020507" pitchFamily="18" charset="2"/>
              <a:buChar char=""/>
              <a:tabLst>
                <a:tab pos="457200" algn="l"/>
              </a:tabLst>
            </a:pPr>
            <a:endParaRPr lang="it-IT" sz="1200" dirty="0">
              <a:solidFill>
                <a:srgbClr val="000000"/>
              </a:solidFill>
              <a:latin typeface="Garamond" panose="02020404030301010803"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endParaRPr lang="it-IT" sz="1200" dirty="0">
              <a:latin typeface="Times New Roman" panose="02020603050405020304" pitchFamily="18" charset="0"/>
              <a:ea typeface="Times New Roman" panose="02020603050405020304" pitchFamily="18" charset="0"/>
              <a:cs typeface="Symbol" panose="05050102010706020507" pitchFamily="18" charset="2"/>
            </a:endParaRPr>
          </a:p>
          <a:p>
            <a:pPr marL="228600"/>
            <a:r>
              <a:rPr lang="it-IT" dirty="0">
                <a:solidFill>
                  <a:srgbClr val="000000"/>
                </a:solidFill>
                <a:latin typeface="Garamond" panose="02020404030301010803" pitchFamily="18" charset="0"/>
                <a:ea typeface="Times New Roman" panose="02020603050405020304" pitchFamily="18" charset="0"/>
              </a:rPr>
              <a:t>Dopo la visione dei video proposti o di materiale multimediale simile, in base al contesto di classe, suggeriamo di partire dall’esperienza diretta degli studenti e poi dialogare seguendo alcune piste di riflessione. Può essere utile raccogliere le loro testimonianze in maniera anonima tramite dei bigliettini, per evitare di creare imbarazzo tra gli studenti, soprattutto per coloro che non hanno ancora vissuto esperienze di coppia o che hanno difficoltà nel parlare in pubblico. </a:t>
            </a:r>
            <a:endParaRPr lang="it-IT" sz="1200" dirty="0">
              <a:effectLst/>
              <a:latin typeface="Times New Roman" panose="02020603050405020304" pitchFamily="18" charset="0"/>
              <a:ea typeface="Times New Roman" panose="02020603050405020304" pitchFamily="18" charset="0"/>
            </a:endParaRPr>
          </a:p>
        </p:txBody>
      </p:sp>
      <p:sp>
        <p:nvSpPr>
          <p:cNvPr id="6" name="Footer Placeholder 4">
            <a:extLst>
              <a:ext uri="{FF2B5EF4-FFF2-40B4-BE49-F238E27FC236}">
                <a16:creationId xmlns:a16="http://schemas.microsoft.com/office/drawing/2014/main" id="{CC0C27C2-9D0B-4ADF-8368-88265AE4D8CB}"/>
              </a:ext>
            </a:extLst>
          </p:cNvPr>
          <p:cNvSpPr>
            <a:spLocks noGrp="1"/>
          </p:cNvSpPr>
          <p:nvPr>
            <p:ph type="ftr" sz="quarter" idx="11"/>
          </p:nvPr>
        </p:nvSpPr>
        <p:spPr>
          <a:xfrm>
            <a:off x="3281363" y="6356352"/>
            <a:ext cx="3585042"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364765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1FC10D7D-BA5A-4603-B492-332B863AE4FE}"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13986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fr-FR" b="1" cap="all" dirty="0" err="1">
                <a:solidFill>
                  <a:srgbClr val="C00000"/>
                </a:solidFill>
                <a:latin typeface="Garamond" panose="02020404030301010803" pitchFamily="18" charset="0"/>
                <a:ea typeface="Times New Roman" panose="02020603050405020304" pitchFamily="18" charset="0"/>
              </a:rPr>
              <a:t>Alcune</a:t>
            </a:r>
            <a:r>
              <a:rPr lang="fr-FR" b="1" cap="all" dirty="0">
                <a:solidFill>
                  <a:srgbClr val="C00000"/>
                </a:solidFill>
                <a:latin typeface="Garamond" panose="02020404030301010803" pitchFamily="18" charset="0"/>
                <a:ea typeface="Times New Roman" panose="02020603050405020304" pitchFamily="18" charset="0"/>
              </a:rPr>
              <a:t> </a:t>
            </a:r>
            <a:r>
              <a:rPr lang="fr-FR" b="1" cap="all" dirty="0" err="1" smtClean="0">
                <a:solidFill>
                  <a:srgbClr val="C00000"/>
                </a:solidFill>
                <a:latin typeface="Garamond" panose="02020404030301010803" pitchFamily="18" charset="0"/>
                <a:ea typeface="Times New Roman" panose="02020603050405020304" pitchFamily="18" charset="0"/>
              </a:rPr>
              <a:t>domande</a:t>
            </a:r>
            <a:endParaRPr lang="fr-FR" b="1" cap="all" dirty="0" smtClean="0">
              <a:solidFill>
                <a:srgbClr val="C00000"/>
              </a:solidFill>
              <a:latin typeface="Garamond" panose="02020404030301010803" pitchFamily="18" charset="0"/>
              <a:ea typeface="Times New Roman" panose="02020603050405020304" pitchFamily="18" charset="0"/>
            </a:endParaRPr>
          </a:p>
          <a:p>
            <a:r>
              <a:rPr lang="fr-FR" b="1" cap="all" dirty="0">
                <a:solidFill>
                  <a:srgbClr val="C00000"/>
                </a:solidFill>
                <a:latin typeface="Garamond" panose="02020404030301010803" pitchFamily="18" charset="0"/>
                <a:ea typeface="Times New Roman" panose="02020603050405020304" pitchFamily="18" charset="0"/>
              </a:rPr>
              <a:t> </a:t>
            </a:r>
            <a:endParaRPr lang="it-IT" sz="1100" dirty="0">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come posso definire una “coppia” dal punto di vista relazionale. Quali sono i mattoni che creano le fondamenta di un rapporto di coppia?</a:t>
            </a:r>
            <a:endParaRPr lang="it-IT" i="1" dirty="0">
              <a:latin typeface="Times New Roman" panose="02020603050405020304" pitchFamily="18" charset="0"/>
              <a:ea typeface="Times New Roman" panose="02020603050405020304" pitchFamily="18" charset="0"/>
              <a:cs typeface="Symbol" panose="05050102010706020507" pitchFamily="18" charset="2"/>
            </a:endParaRPr>
          </a:p>
          <a:p>
            <a:pPr marL="342900" lvl="0" indent="-342900">
              <a:buSzPts val="1000"/>
              <a:buFont typeface="Symbol" panose="05050102010706020507" pitchFamily="18" charset="2"/>
              <a:buChar char=""/>
              <a:tabLst>
                <a:tab pos="457200" algn="l"/>
              </a:tabLst>
            </a:pPr>
            <a:r>
              <a:rPr lang="it-IT" i="1" dirty="0">
                <a:solidFill>
                  <a:srgbClr val="000000"/>
                </a:solidFill>
                <a:latin typeface="Garamond" panose="02020404030301010803" pitchFamily="18" charset="0"/>
                <a:ea typeface="Times New Roman" panose="02020603050405020304" pitchFamily="18" charset="0"/>
                <a:cs typeface="Symbol" panose="05050102010706020507" pitchFamily="18" charset="2"/>
              </a:rPr>
              <a:t>ho già avuto un’esperienza di coppia? </a:t>
            </a:r>
            <a:endParaRPr lang="it-IT" i="1" dirty="0">
              <a:latin typeface="Times New Roman" panose="02020603050405020304" pitchFamily="18" charset="0"/>
              <a:ea typeface="Times New Roman" panose="02020603050405020304" pitchFamily="18" charset="0"/>
              <a:cs typeface="Symbol" panose="05050102010706020507" pitchFamily="18" charset="2"/>
            </a:endParaRPr>
          </a:p>
          <a:p>
            <a:pPr marL="742950" lvl="1" indent="-285750">
              <a:buSzPts val="1000"/>
              <a:buFont typeface="Courier New" panose="02070309020205020404" pitchFamily="49" charset="0"/>
              <a:buChar char="o"/>
              <a:tabLst>
                <a:tab pos="914400" algn="l"/>
              </a:tabLst>
            </a:pPr>
            <a:r>
              <a:rPr lang="it-IT" i="1" dirty="0">
                <a:solidFill>
                  <a:srgbClr val="000000"/>
                </a:solidFill>
                <a:latin typeface="Garamond" panose="02020404030301010803" pitchFamily="18" charset="0"/>
                <a:ea typeface="Times New Roman" panose="02020603050405020304" pitchFamily="18" charset="0"/>
              </a:rPr>
              <a:t>s</a:t>
            </a:r>
            <a:r>
              <a:rPr lang="it-IT" i="1" dirty="0" smtClean="0">
                <a:solidFill>
                  <a:srgbClr val="000000"/>
                </a:solidFill>
                <a:latin typeface="Garamond" panose="02020404030301010803" pitchFamily="18" charset="0"/>
                <a:ea typeface="Times New Roman" panose="02020603050405020304" pitchFamily="18" charset="0"/>
              </a:rPr>
              <a:t>e </a:t>
            </a:r>
            <a:r>
              <a:rPr lang="it-IT" i="1" dirty="0">
                <a:solidFill>
                  <a:srgbClr val="000000"/>
                </a:solidFill>
                <a:latin typeface="Garamond" panose="02020404030301010803" pitchFamily="18" charset="0"/>
                <a:ea typeface="Times New Roman" panose="02020603050405020304" pitchFamily="18" charset="0"/>
              </a:rPr>
              <a:t>sì: provo a ripensarci e a pensare che ruolo aveva il dialogo con lui/lei. </a:t>
            </a:r>
            <a:endParaRPr lang="it-IT" i="1" dirty="0">
              <a:latin typeface="Times New Roman" panose="02020603050405020304" pitchFamily="18" charset="0"/>
              <a:ea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it-IT" i="1" dirty="0">
                <a:solidFill>
                  <a:srgbClr val="000000"/>
                </a:solidFill>
                <a:latin typeface="Garamond" panose="02020404030301010803" pitchFamily="18" charset="0"/>
                <a:ea typeface="Times New Roman" panose="02020603050405020304" pitchFamily="18" charset="0"/>
              </a:rPr>
              <a:t>s</a:t>
            </a:r>
            <a:r>
              <a:rPr lang="it-IT" i="1" dirty="0" smtClean="0">
                <a:solidFill>
                  <a:srgbClr val="000000"/>
                </a:solidFill>
                <a:latin typeface="Garamond" panose="02020404030301010803" pitchFamily="18" charset="0"/>
                <a:ea typeface="Times New Roman" panose="02020603050405020304" pitchFamily="18" charset="0"/>
              </a:rPr>
              <a:t>e </a:t>
            </a:r>
            <a:r>
              <a:rPr lang="it-IT" i="1" dirty="0">
                <a:solidFill>
                  <a:srgbClr val="000000"/>
                </a:solidFill>
                <a:latin typeface="Garamond" panose="02020404030301010803" pitchFamily="18" charset="0"/>
                <a:ea typeface="Times New Roman" panose="02020603050405020304" pitchFamily="18" charset="0"/>
              </a:rPr>
              <a:t>no: cosa mi aspetto? Mi interesserebbe provare un’esperienza di coppia? </a:t>
            </a:r>
            <a:endParaRPr lang="it-IT" i="1" dirty="0">
              <a:latin typeface="Times New Roman" panose="02020603050405020304" pitchFamily="18" charset="0"/>
              <a:ea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it-IT" i="1" dirty="0">
                <a:solidFill>
                  <a:srgbClr val="000000"/>
                </a:solidFill>
                <a:latin typeface="Garamond" panose="02020404030301010803" pitchFamily="18" charset="0"/>
                <a:ea typeface="Times New Roman" panose="02020603050405020304" pitchFamily="18" charset="0"/>
              </a:rPr>
              <a:t>p</a:t>
            </a:r>
            <a:r>
              <a:rPr lang="it-IT" i="1" dirty="0" smtClean="0">
                <a:solidFill>
                  <a:srgbClr val="000000"/>
                </a:solidFill>
                <a:latin typeface="Garamond" panose="02020404030301010803" pitchFamily="18" charset="0"/>
                <a:ea typeface="Times New Roman" panose="02020603050405020304" pitchFamily="18" charset="0"/>
              </a:rPr>
              <a:t>enso </a:t>
            </a:r>
            <a:r>
              <a:rPr lang="it-IT" i="1" dirty="0">
                <a:solidFill>
                  <a:srgbClr val="000000"/>
                </a:solidFill>
                <a:latin typeface="Garamond" panose="02020404030301010803" pitchFamily="18" charset="0"/>
                <a:ea typeface="Times New Roman" panose="02020603050405020304" pitchFamily="18" charset="0"/>
              </a:rPr>
              <a:t>anche alle coppie che ho intorno e cerco di identificare che cosa in lui/lei migliora e peggiora stando in coppia. </a:t>
            </a:r>
            <a:endParaRPr lang="it-IT" i="1" dirty="0">
              <a:latin typeface="Times New Roman" panose="02020603050405020304" pitchFamily="18" charset="0"/>
              <a:ea typeface="Times New Roman" panose="02020603050405020304" pitchFamily="18" charset="0"/>
            </a:endParaRPr>
          </a:p>
          <a:p>
            <a:endParaRPr lang="it-IT" sz="1100" dirty="0" smtClean="0">
              <a:solidFill>
                <a:srgbClr val="000000"/>
              </a:solidFill>
              <a:latin typeface="Garamond" panose="02020404030301010803" pitchFamily="18" charset="0"/>
              <a:ea typeface="Times New Roman" panose="02020603050405020304" pitchFamily="18" charset="0"/>
            </a:endParaRPr>
          </a:p>
          <a:p>
            <a:r>
              <a:rPr lang="it-IT" dirty="0" smtClean="0">
                <a:solidFill>
                  <a:srgbClr val="000000"/>
                </a:solidFill>
                <a:latin typeface="Garamond" panose="02020404030301010803" pitchFamily="18" charset="0"/>
                <a:ea typeface="Times New Roman" panose="02020603050405020304" pitchFamily="18" charset="0"/>
              </a:rPr>
              <a:t>Dopo </a:t>
            </a:r>
            <a:r>
              <a:rPr lang="it-IT" dirty="0">
                <a:solidFill>
                  <a:srgbClr val="000000"/>
                </a:solidFill>
                <a:latin typeface="Garamond" panose="02020404030301010803" pitchFamily="18" charset="0"/>
                <a:ea typeface="Times New Roman" panose="02020603050405020304" pitchFamily="18" charset="0"/>
              </a:rPr>
              <a:t>la raccolta delle risposte, meglio se in forma anonima e/o tramite post-it, sarà possibile creare un dialogo di classe, partendo dalle caratteristiche individuate (i mattoni della prima domanda) mettendo in luce in che modo il dialogo serve a costruire una coppia. </a:t>
            </a:r>
            <a:endParaRPr lang="it-IT" dirty="0">
              <a:latin typeface="Times New Roman" panose="02020603050405020304" pitchFamily="18" charset="0"/>
              <a:ea typeface="Times New Roman" panose="02020603050405020304" pitchFamily="18" charset="0"/>
            </a:endParaRPr>
          </a:p>
          <a:p>
            <a:endParaRPr lang="it-IT" sz="1100" dirty="0" smtClean="0">
              <a:solidFill>
                <a:srgbClr val="000000"/>
              </a:solidFill>
              <a:latin typeface="Garamond" panose="02020404030301010803" pitchFamily="18" charset="0"/>
              <a:ea typeface="Times New Roman" panose="02020603050405020304" pitchFamily="18" charset="0"/>
            </a:endParaRPr>
          </a:p>
          <a:p>
            <a:r>
              <a:rPr lang="it-IT" dirty="0" smtClean="0">
                <a:solidFill>
                  <a:srgbClr val="000000"/>
                </a:solidFill>
                <a:latin typeface="Garamond" panose="02020404030301010803" pitchFamily="18" charset="0"/>
                <a:ea typeface="Times New Roman" panose="02020603050405020304" pitchFamily="18" charset="0"/>
              </a:rPr>
              <a:t>Non </a:t>
            </a:r>
            <a:r>
              <a:rPr lang="it-IT" dirty="0">
                <a:solidFill>
                  <a:srgbClr val="000000"/>
                </a:solidFill>
                <a:latin typeface="Garamond" panose="02020404030301010803" pitchFamily="18" charset="0"/>
                <a:ea typeface="Times New Roman" panose="02020603050405020304" pitchFamily="18" charset="0"/>
              </a:rPr>
              <a:t>proponiamo nessun “compito di realtà”, perché riteniamo che la tematica sia troppo personale e che necessiti di una riflessione personale di ciascun studente. </a:t>
            </a:r>
            <a:endParaRPr lang="it-IT" dirty="0" smtClean="0">
              <a:solidFill>
                <a:srgbClr val="000000"/>
              </a:solidFill>
              <a:latin typeface="Garamond" panose="02020404030301010803" pitchFamily="18" charset="0"/>
              <a:ea typeface="Times New Roman" panose="02020603050405020304" pitchFamily="18" charset="0"/>
            </a:endParaRPr>
          </a:p>
          <a:p>
            <a:endParaRPr lang="it-IT" sz="1100" dirty="0">
              <a:latin typeface="Times New Roman" panose="02020603050405020304" pitchFamily="18" charset="0"/>
              <a:ea typeface="Times New Roman" panose="02020603050405020304" pitchFamily="18" charset="0"/>
            </a:endParaRPr>
          </a:p>
          <a:p>
            <a:r>
              <a:rPr lang="it-IT" dirty="0">
                <a:solidFill>
                  <a:srgbClr val="000000"/>
                </a:solidFill>
                <a:latin typeface="Garamond" panose="02020404030301010803" pitchFamily="18" charset="0"/>
                <a:ea typeface="Times New Roman" panose="02020603050405020304" pitchFamily="18" charset="0"/>
              </a:rPr>
              <a:t>Forniamo dei passi utili al dibattito, a discrezione del docente. </a:t>
            </a:r>
            <a:endParaRPr lang="it-IT" dirty="0">
              <a:latin typeface="Times New Roman" panose="02020603050405020304" pitchFamily="18" charset="0"/>
              <a:ea typeface="Times New Roman" panose="02020603050405020304" pitchFamily="18" charset="0"/>
            </a:endParaRPr>
          </a:p>
          <a:p>
            <a:endParaRPr lang="it-IT" b="1" cap="all" dirty="0" smtClean="0">
              <a:solidFill>
                <a:srgbClr val="C00000"/>
              </a:solidFill>
              <a:latin typeface="Garamond" panose="02020404030301010803"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403330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A7534244-2B4B-4F01-83C5-816F226DD16C}"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5</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20142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spcAft>
                <a:spcPts val="600"/>
              </a:spcAft>
            </a:pPr>
            <a:r>
              <a:rPr lang="it-IT" b="1" cap="all" dirty="0">
                <a:solidFill>
                  <a:srgbClr val="C00000"/>
                </a:solidFill>
                <a:latin typeface="Garamond" panose="02020404030301010803" pitchFamily="18" charset="0"/>
                <a:ea typeface="Times New Roman" panose="02020603050405020304" pitchFamily="18" charset="0"/>
              </a:rPr>
              <a:t>TESTO di Carlo </a:t>
            </a:r>
            <a:r>
              <a:rPr lang="it-IT" b="1" cap="all" dirty="0" err="1">
                <a:solidFill>
                  <a:srgbClr val="C00000"/>
                </a:solidFill>
                <a:latin typeface="Garamond" panose="02020404030301010803" pitchFamily="18" charset="0"/>
                <a:ea typeface="Times New Roman" panose="02020603050405020304" pitchFamily="18" charset="0"/>
              </a:rPr>
              <a:t>maria</a:t>
            </a:r>
            <a:r>
              <a:rPr lang="it-IT" b="1" cap="all" dirty="0">
                <a:solidFill>
                  <a:srgbClr val="C00000"/>
                </a:solidFill>
                <a:latin typeface="Garamond" panose="02020404030301010803" pitchFamily="18" charset="0"/>
                <a:ea typeface="Times New Roman" panose="02020603050405020304" pitchFamily="18" charset="0"/>
              </a:rPr>
              <a:t> martini</a:t>
            </a:r>
            <a:endParaRPr lang="it-IT" sz="1200" dirty="0">
              <a:latin typeface="Times New Roman" panose="02020603050405020304" pitchFamily="18" charset="0"/>
              <a:ea typeface="Times New Roman" panose="02020603050405020304" pitchFamily="18" charset="0"/>
            </a:endParaRPr>
          </a:p>
          <a:p>
            <a:pPr algn="just">
              <a:spcAft>
                <a:spcPts val="600"/>
              </a:spcAft>
            </a:pPr>
            <a:r>
              <a:rPr lang="it-IT" dirty="0">
                <a:solidFill>
                  <a:srgbClr val="000000"/>
                </a:solidFill>
                <a:latin typeface="Garamond" panose="02020404030301010803" pitchFamily="18" charset="0"/>
                <a:ea typeface="Calibri" panose="020F0502020204030204" pitchFamily="34" charset="0"/>
              </a:rPr>
              <a:t>Brani tratti da</a:t>
            </a:r>
            <a:r>
              <a:rPr lang="it-IT" b="1" dirty="0">
                <a:solidFill>
                  <a:srgbClr val="000000"/>
                </a:solidFill>
                <a:latin typeface="Garamond" panose="02020404030301010803" pitchFamily="18" charset="0"/>
                <a:ea typeface="Calibri" panose="020F0502020204030204" pitchFamily="34" charset="0"/>
              </a:rPr>
              <a:t> </a:t>
            </a:r>
            <a:r>
              <a:rPr lang="it-IT" b="1" i="1" dirty="0">
                <a:solidFill>
                  <a:srgbClr val="000000"/>
                </a:solidFill>
                <a:latin typeface="Garamond" panose="02020404030301010803" pitchFamily="18" charset="0"/>
                <a:ea typeface="Calibri" panose="020F0502020204030204" pitchFamily="34" charset="0"/>
              </a:rPr>
              <a:t>Chiamati a essere uno in Cristo. Due fidanzati (</a:t>
            </a:r>
            <a:r>
              <a:rPr lang="it-IT" b="1" i="1" dirty="0" err="1">
                <a:solidFill>
                  <a:srgbClr val="000000"/>
                </a:solidFill>
                <a:latin typeface="Garamond" panose="02020404030301010803" pitchFamily="18" charset="0"/>
                <a:ea typeface="Calibri" panose="020F0502020204030204" pitchFamily="34" charset="0"/>
              </a:rPr>
              <a:t>Gv</a:t>
            </a:r>
            <a:r>
              <a:rPr lang="it-IT" b="1" i="1" dirty="0">
                <a:solidFill>
                  <a:srgbClr val="000000"/>
                </a:solidFill>
                <a:latin typeface="Garamond" panose="02020404030301010803" pitchFamily="18" charset="0"/>
                <a:ea typeface="Calibri" panose="020F0502020204030204" pitchFamily="34" charset="0"/>
              </a:rPr>
              <a:t> 2,1-11)</a:t>
            </a:r>
            <a:r>
              <a:rPr lang="it-IT" dirty="0">
                <a:solidFill>
                  <a:srgbClr val="000000"/>
                </a:solidFill>
                <a:latin typeface="Garamond" panose="02020404030301010803" pitchFamily="18" charset="0"/>
                <a:ea typeface="Calibri" panose="020F0502020204030204" pitchFamily="34" charset="0"/>
              </a:rPr>
              <a:t>, in </a:t>
            </a:r>
            <a:r>
              <a:rPr lang="it-IT" b="1" i="1" dirty="0">
                <a:solidFill>
                  <a:srgbClr val="000000"/>
                </a:solidFill>
                <a:latin typeface="Garamond" panose="02020404030301010803" pitchFamily="18" charset="0"/>
                <a:ea typeface="Calibri" panose="020F0502020204030204" pitchFamily="34" charset="0"/>
              </a:rPr>
              <a:t>Scuola della Parola</a:t>
            </a:r>
            <a:r>
              <a:rPr lang="it-IT"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 Bompiani 2018, pp. </a:t>
            </a:r>
            <a:r>
              <a:rPr lang="it-IT"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311-321</a:t>
            </a:r>
          </a:p>
          <a:p>
            <a:r>
              <a:rPr lang="it-IT" dirty="0">
                <a:latin typeface="Garamond" panose="02020404030301010803" pitchFamily="18" charset="0"/>
              </a:rPr>
              <a:t>[…] Questa volta invece ci si parla della vocazione a due, là dove due persone possano dire: “Questa è la nostra vocazione, la mia e la tua insieme. È la vocazione sponsale, matrimoniale, segno di ogni vocazione a essere insieme”. In definitiva, segno della Chiesa, segno dell’umanità chiamata a essere uno in Cristo, segno di tutti gli uomini e di tutte le donne chiamati a essere una cosa sola. Nel mistero di due persone, uomo e donna, che costituiscono una cosa sola si esprime quindi il mistero della vocazione della Chiesa e dell’umanità. Più volte la Scrittura parla di questo mistero, anche se spesso lo fa in forma parabolica, drammatica, simbolica; sarebbe certamente interessante esaminare alcune pagine dell’Antico Testamento dove vengono raccontate storie di fidanzamento, </a:t>
            </a:r>
          </a:p>
          <a:p>
            <a:r>
              <a:rPr lang="it-IT" dirty="0">
                <a:latin typeface="Garamond" panose="02020404030301010803" pitchFamily="18" charset="0"/>
              </a:rPr>
              <a:t>cioè di ricerca da parte di due persone della loro vocazione unica. […] Potrebbero essere meditate tutte come ricerca di una vocazione a due, con le vicende che la preparano, la oscurano, la rendono difficile, drammatica, entusiasmante, meravigliosa, costruttiva, sofferta.</a:t>
            </a:r>
          </a:p>
          <a:p>
            <a:pPr algn="just">
              <a:spcAft>
                <a:spcPts val="600"/>
              </a:spcAft>
            </a:pPr>
            <a:endParaRPr lang="it-IT" dirty="0" smtClean="0">
              <a:solidFill>
                <a:srgbClr val="000000"/>
              </a:solidFill>
              <a:latin typeface="Garamond" panose="02020404030301010803" pitchFamily="18" charset="0"/>
              <a:ea typeface="Times New Roman" panose="02020603050405020304" pitchFamily="18" charset="0"/>
              <a:cs typeface="Times New Roman" panose="02020603050405020304" pitchFamily="18" charset="0"/>
            </a:endParaRPr>
          </a:p>
          <a:p>
            <a:pPr algn="just">
              <a:spcAft>
                <a:spcPts val="600"/>
              </a:spcAft>
            </a:pPr>
            <a:endParaRPr lang="it-IT" sz="12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endParaRPr>
          </a:p>
          <a:p>
            <a:pPr algn="just">
              <a:spcAft>
                <a:spcPts val="600"/>
              </a:spcAft>
            </a:pPr>
            <a:endParaRPr lang="it-IT" sz="1200" dirty="0">
              <a:latin typeface="Times New Roman" panose="02020603050405020304" pitchFamily="18" charset="0"/>
              <a:ea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232171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A7534244-2B4B-4F01-83C5-816F226DD16C}"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6</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07831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i="1" dirty="0" smtClean="0">
                <a:latin typeface="Garamond" panose="02020404030301010803" pitchFamily="18" charset="0"/>
              </a:rPr>
              <a:t>Le </a:t>
            </a:r>
            <a:r>
              <a:rPr lang="it-IT" i="1" dirty="0">
                <a:latin typeface="Garamond" panose="02020404030301010803" pitchFamily="18" charset="0"/>
              </a:rPr>
              <a:t>nozze di Cana</a:t>
            </a:r>
            <a:endParaRPr lang="it-IT" dirty="0">
              <a:latin typeface="Garamond" panose="02020404030301010803" pitchFamily="18" charset="0"/>
            </a:endParaRPr>
          </a:p>
          <a:p>
            <a:r>
              <a:rPr lang="it-IT" dirty="0">
                <a:latin typeface="Garamond" panose="02020404030301010803" pitchFamily="18" charset="0"/>
              </a:rPr>
              <a:t>Abbiamo invece scelto un episodio del Nuovo Testamento, dal capitolo 2 del Vangelo di san Giovanni: il miracolo di Cana. Apparentemente il matrimonio sembra stare un po’ sullo sfondo del racconto: si tratta di uno sposalizio ma non vediamo i volti dei due giovani sposi, non ne sappiamo i nomi. Soltanto alla fine si intravede la figura dello sposo ed è mostrato come un imprevidente e un ignaro, che vive una situazione di cui non coglie esattamente il senso. In realtà, questo brano di Giovanni, come ogni altro del suo Vangelo, è un mistero molto ricco. […] Vorrei fermarmi, soprattutto, su tre frasi del racconto. Quella iniziale: “Il terzo giorno ci fu uno sposalizio in Cana di </a:t>
            </a:r>
          </a:p>
          <a:p>
            <a:r>
              <a:rPr lang="it-IT" dirty="0">
                <a:latin typeface="Garamond" panose="02020404030301010803" pitchFamily="18" charset="0"/>
              </a:rPr>
              <a:t>Galilea e c’era la madre di Gesù”. Quella centrale, detta, appunto, da Maria: “Non hanno più vino!” E quella finale: “Là Gesù manifestò la sua Gloria”, cioè in questo miracolo fatto in occasione delle nozze. </a:t>
            </a:r>
          </a:p>
          <a:p>
            <a:r>
              <a:rPr lang="it-IT" i="1" dirty="0">
                <a:latin typeface="Garamond" panose="02020404030301010803" pitchFamily="18" charset="0"/>
              </a:rPr>
              <a:t> </a:t>
            </a:r>
            <a:endParaRPr lang="it-IT" dirty="0">
              <a:latin typeface="Garamond" panose="02020404030301010803" pitchFamily="18" charset="0"/>
            </a:endParaRPr>
          </a:p>
          <a:p>
            <a:r>
              <a:rPr lang="it-IT" i="1" dirty="0">
                <a:latin typeface="Garamond" panose="02020404030301010803" pitchFamily="18" charset="0"/>
              </a:rPr>
              <a:t>Il mistero del terzo giorno</a:t>
            </a:r>
            <a:endParaRPr lang="it-IT" dirty="0">
              <a:latin typeface="Garamond" panose="02020404030301010803" pitchFamily="18" charset="0"/>
            </a:endParaRPr>
          </a:p>
          <a:p>
            <a:r>
              <a:rPr lang="it-IT" dirty="0">
                <a:latin typeface="Garamond" panose="02020404030301010803" pitchFamily="18" charset="0"/>
              </a:rPr>
              <a:t>Partiamo dalla parola iniziale, dal mistero del terzo giorno. Giovanni, che non mette mai nessuna parola a caso, introduce l’episodio, che apre la serie dei miracoli di Gesù e la manifestazione della sua Gloria, con la menzione del terzo giorno. Cos’è il terzo giorno? </a:t>
            </a:r>
            <a:endParaRPr lang="it-IT" dirty="0" smtClean="0">
              <a:latin typeface="Garamond" panose="02020404030301010803" pitchFamily="18" charset="0"/>
            </a:endParaRPr>
          </a:p>
          <a:p>
            <a:endParaRPr lang="it-IT" dirty="0"/>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3299347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A7534244-2B4B-4F01-83C5-816F226DD16C}"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7</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07831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latin typeface="Garamond" panose="02020404030301010803" pitchFamily="18" charset="0"/>
              </a:rPr>
              <a:t>Il quarto Vangelo inizia con la descrizione di una intensa settimana di avvenimenti, calcolati quasi giorno per giorno, fino a questo che è il giorno ultimo. […] L’evangelista dice: “Il terzo giorno ci fu uno sposalizio a Cana di Galilea”. Se pensiamo che la menzione biblica “il terzo giorno” si traduce in realtà “due giorni dopo”, comprendendo nel computo il primo giorno come uno dei tre, arriviamo a porre l’episodio di Cana nel sesto giorno della settimana, che è il giorno della creazione dell’uomo e della donna. Giovanni, che ha iniziato il suo Vangelo con le stesse parole della Genesi: “In principio...”, ci fa percorrere una intera settimana di </a:t>
            </a:r>
            <a:r>
              <a:rPr lang="it-IT" dirty="0" smtClean="0">
                <a:latin typeface="Garamond" panose="02020404030301010803" pitchFamily="18" charset="0"/>
              </a:rPr>
              <a:t>avvenimenti </a:t>
            </a:r>
            <a:r>
              <a:rPr lang="it-IT" dirty="0">
                <a:latin typeface="Garamond" panose="02020404030301010803" pitchFamily="18" charset="0"/>
              </a:rPr>
              <a:t>e il sesto giorno è questo in cui, nel mistero di un uomo e di una donna che fanno delle loro vite un’unità a Cana di Galilea, Gesù manifesta la sua Gloria. Si può dire che l’evangelista ricostruisce una settimana cronologica corrispondente alla settimana iniziale della creazione, con l’intento di datare l’episodio di Cana e di farlo coincidere con </a:t>
            </a:r>
            <a:r>
              <a:rPr lang="it-IT" dirty="0" smtClean="0">
                <a:latin typeface="Garamond" panose="02020404030301010803" pitchFamily="18" charset="0"/>
              </a:rPr>
              <a:t>il </a:t>
            </a:r>
            <a:r>
              <a:rPr lang="it-IT" dirty="0">
                <a:latin typeface="Garamond" panose="02020404030301010803" pitchFamily="18" charset="0"/>
              </a:rPr>
              <a:t>giorno in cui Dio creò l’uomo a sua immagine e somiglianza e creò la donna perché gli fosse compagna. Con questo simbolismo cronologico, san Giovanni sottolinea che ciò che Gesù farà in questo giorno è la continuazione e il culmine dell’opera creatrice di Dio a favore dell’uomo. L’intervento di Gesù, però, partirà dalla costatazione di un disagio nella situazione dell’uomo, della donna e della loro unione: “Non hanno più vino!”. Tutto il quarto Vangelo, d’altra parte, lavora sulle affinità che ci sono nell’intera storia della salvezza. </a:t>
            </a:r>
            <a:endParaRPr lang="it-IT" dirty="0" smtClean="0">
              <a:latin typeface="Garamond" panose="02020404030301010803" pitchFamily="18" charset="0"/>
            </a:endParaRPr>
          </a:p>
          <a:p>
            <a:endParaRPr lang="it-IT" dirty="0"/>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48613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A7534244-2B4B-4F01-83C5-816F226DD16C}"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8</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524315"/>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a:latin typeface="Garamond" panose="02020404030301010803" pitchFamily="18" charset="0"/>
              </a:rPr>
              <a:t>Anche alla fine del suo Vangelo Giovanni descriverà un altro periodo di sei giorni e la morte di Gesù sulla croce, con accanto Maria, la </a:t>
            </a:r>
            <a:r>
              <a:rPr lang="it-IT" dirty="0" smtClean="0">
                <a:latin typeface="Garamond" panose="02020404030301010803" pitchFamily="18" charset="0"/>
              </a:rPr>
              <a:t>donna, sarà </a:t>
            </a:r>
            <a:r>
              <a:rPr lang="it-IT" dirty="0">
                <a:latin typeface="Garamond" panose="02020404030301010803" pitchFamily="18" charset="0"/>
              </a:rPr>
              <a:t>al sesto giorno. Là, Gesù restituirà l’uomo-Giovanni alla sua pienezza. Nella croce si manifesterà pienamente la gloria di Dio che aveva cominciato a manifestarsi nel primo miracolo a </a:t>
            </a:r>
            <a:r>
              <a:rPr lang="it-IT" dirty="0"/>
              <a:t>Cana. </a:t>
            </a:r>
            <a:r>
              <a:rPr lang="it-IT" dirty="0">
                <a:latin typeface="Garamond" panose="02020404030301010803" pitchFamily="18" charset="0"/>
              </a:rPr>
              <a:t>Qui la Gloria emerge in maniera iniziale e tuttavia si ha già un’idea dell’amore con cui Dio si avvicina alla situazione umana per coglierne l’intimo disagio e per riportarla alla sua pienezza e alla sua gioia nativa. </a:t>
            </a:r>
          </a:p>
          <a:p>
            <a:endParaRPr lang="it-IT" i="1" dirty="0" smtClean="0">
              <a:latin typeface="Garamond" panose="02020404030301010803" pitchFamily="18" charset="0"/>
            </a:endParaRPr>
          </a:p>
          <a:p>
            <a:r>
              <a:rPr lang="it-IT" i="1" dirty="0" smtClean="0">
                <a:latin typeface="Garamond" panose="02020404030301010803" pitchFamily="18" charset="0"/>
              </a:rPr>
              <a:t>L’incapacità </a:t>
            </a:r>
            <a:r>
              <a:rPr lang="it-IT" i="1" dirty="0">
                <a:latin typeface="Garamond" panose="02020404030301010803" pitchFamily="18" charset="0"/>
              </a:rPr>
              <a:t>ad amare</a:t>
            </a:r>
            <a:endParaRPr lang="it-IT" dirty="0">
              <a:latin typeface="Garamond" panose="02020404030301010803" pitchFamily="18" charset="0"/>
            </a:endParaRPr>
          </a:p>
          <a:p>
            <a:r>
              <a:rPr lang="it-IT" dirty="0">
                <a:latin typeface="Garamond" panose="02020404030301010803" pitchFamily="18" charset="0"/>
              </a:rPr>
              <a:t>Nel quadro che abbiamo cercato di tracciare, cosa può significare la parola di Maria: “Non hanno più vino”? Nei Vangeli ci sono dei paralleli a questa espressione. Mi viene alla mente, ad esempio, l’invocazione: “Non abbiamo più olio, le nostre lampade si spengono” (cfr. Mt 25,8): la medesima situazione di disagio e di imprevidenza in occasione di una festa di nozze. Altra esclamazione simile è quella dei discepoli nel deserto: “Non hanno pane a sufficienza” (cfr. </a:t>
            </a:r>
            <a:r>
              <a:rPr lang="it-IT" dirty="0" err="1">
                <a:latin typeface="Garamond" panose="02020404030301010803" pitchFamily="18" charset="0"/>
              </a:rPr>
              <a:t>Gv</a:t>
            </a:r>
            <a:r>
              <a:rPr lang="it-IT" dirty="0">
                <a:latin typeface="Garamond" panose="02020404030301010803" pitchFamily="18" charset="0"/>
              </a:rPr>
              <a:t> 6,1ss). Sono occasioni in cui l’uomo viene trovato carente, non all’altezza della situazione; quindi si crea un disagio che contrasta con l’atmosfera di festa, di gioia, di attesa, con le speranze di amore senza ombre. </a:t>
            </a:r>
            <a:endParaRPr lang="it-IT" dirty="0"/>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3928844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A7534244-2B4B-4F01-83C5-816F226DD16C}" type="datetime1">
              <a:rPr lang="it-IT" smtClean="0"/>
              <a:t>16/12/2021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9</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524315"/>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dirty="0" smtClean="0">
                <a:latin typeface="Garamond" panose="02020404030301010803" pitchFamily="18" charset="0"/>
              </a:rPr>
              <a:t>Là </a:t>
            </a:r>
            <a:r>
              <a:rPr lang="it-IT" dirty="0">
                <a:latin typeface="Garamond" panose="02020404030301010803" pitchFamily="18" charset="0"/>
              </a:rPr>
              <a:t>dove ci si aspettava che la pienezza dell’amore, della festa nuziale, dello stare insieme ascoltando la Parola, producesse una felicità piena e senza fine, ecco che, improvvisamente, viene meno la previsione umana, le risorse non ci sono più, la prudenza è poca e ne segue una situazione di disagio che funziona da trappola: l’uomo e la donna si ritrovano nell’incapacità di sapere come fare. Questa festa di nozze sta per mutarsi in una grande delusione, nell’incubo di un segno di sfortuna che avrebbe pesato per sempre su questa coppia, quasi persone perseguitate dalla mala sorte, incapaci a provvedere, fin dall’inizio, al buon andamento della casa. Emerge allora il senso profondo del grido: “Non hanno più vino”. L’uomo e la donna, creati per realizzare insieme la perfetta unità, non hanno abbastanza vino per il sesto giorno, quello che deve vedere all’opera l’uomo e la donna, il giorno del-la fondazione della famiglia, del lavoro, della costruzione della città, che prelude al settimo giorno, quello del riposo. L’uomo e la donna vivono una esperienza di chiusura e di blocco: tutto si era fondato sull’intesa mutua, sulla chiamata a essere una cosa sola e questa vocazione è impedita da imprudenze, imprevidenze, carenze di ogni </a:t>
            </a:r>
            <a:r>
              <a:rPr lang="it-IT" dirty="0" smtClean="0">
                <a:latin typeface="Garamond" panose="02020404030301010803" pitchFamily="18" charset="0"/>
              </a:rPr>
              <a:t>tipo. </a:t>
            </a:r>
            <a:r>
              <a:rPr lang="it-IT" dirty="0">
                <a:latin typeface="Garamond" panose="02020404030301010803" pitchFamily="18" charset="0"/>
              </a:rPr>
              <a:t>Il discorso qui si fa più ampio. L’uomo e la donna si sentono chiamati all’amore, sentono che è una vocazione, che non possono farne a meno e tuttavia sperimentano l’incapacità ad amare. </a:t>
            </a: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81363" y="6356352"/>
            <a:ext cx="3564605" cy="365125"/>
          </a:xfrm>
        </p:spPr>
        <p:txBody>
          <a:bodyPr/>
          <a:lstStyle>
            <a:lvl1pPr>
              <a:defRPr>
                <a:latin typeface="Garamond" panose="02020404030301010803" pitchFamily="18" charset="0"/>
              </a:defRPr>
            </a:lvl1pPr>
          </a:lstStyle>
          <a:p>
            <a:r>
              <a:rPr lang="it-IT" smtClean="0"/>
              <a:t>Percorso didattico: DIALOGO – UDA / Amore «Parlare e ascoltarsi tra innamorati»</a:t>
            </a:r>
            <a:endParaRPr lang="it-IT" b="1" dirty="0"/>
          </a:p>
        </p:txBody>
      </p:sp>
    </p:spTree>
    <p:extLst>
      <p:ext uri="{BB962C8B-B14F-4D97-AF65-F5344CB8AC3E}">
        <p14:creationId xmlns:p14="http://schemas.microsoft.com/office/powerpoint/2010/main" val="1384591208"/>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CMM_Cittadinanza_U1.pptx" id="{F3DA9416-EC5B-458A-A86B-78426769E64B}" vid="{8D487880-EEB7-4A99-895D-64EBF4FFBE6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D15B43572EBB6B41AC6740E451A88C09" ma:contentTypeVersion="13" ma:contentTypeDescription="Creare un nuovo documento." ma:contentTypeScope="" ma:versionID="41a6e4b7f744dec1c26731f744bd288f">
  <xsd:schema xmlns:xsd="http://www.w3.org/2001/XMLSchema" xmlns:xs="http://www.w3.org/2001/XMLSchema" xmlns:p="http://schemas.microsoft.com/office/2006/metadata/properties" xmlns:ns3="a7199cc5-02f3-45e2-a878-f43d72996dca" xmlns:ns4="43f2dd92-7763-4bff-8f1b-6d6609a9b2be" targetNamespace="http://schemas.microsoft.com/office/2006/metadata/properties" ma:root="true" ma:fieldsID="4ee3681891662c7669237d1734be3451" ns3:_="" ns4:_="">
    <xsd:import namespace="a7199cc5-02f3-45e2-a878-f43d72996dca"/>
    <xsd:import namespace="43f2dd92-7763-4bff-8f1b-6d6609a9b2b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199cc5-02f3-45e2-a878-f43d72996d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f2dd92-7763-4bff-8f1b-6d6609a9b2be"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SharingHintHash" ma:index="20"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5D53B7-CFB7-49A3-8D2C-1FB75585C0D9}">
  <ds:schemaRefs>
    <ds:schemaRef ds:uri="http://schemas.microsoft.com/sharepoint/v3/contenttype/forms"/>
  </ds:schemaRefs>
</ds:datastoreItem>
</file>

<file path=customXml/itemProps2.xml><?xml version="1.0" encoding="utf-8"?>
<ds:datastoreItem xmlns:ds="http://schemas.openxmlformats.org/officeDocument/2006/customXml" ds:itemID="{4A113BFC-66CE-4CD7-A36C-32BB389EA2A7}">
  <ds:schemaRefs>
    <ds:schemaRef ds:uri="a7199cc5-02f3-45e2-a878-f43d72996dca"/>
    <ds:schemaRef ds:uri="http://purl.org/dc/elements/1.1/"/>
    <ds:schemaRef ds:uri="http://schemas.microsoft.com/office/2006/metadata/properties"/>
    <ds:schemaRef ds:uri="http://schemas.microsoft.com/office/2006/documentManagement/types"/>
    <ds:schemaRef ds:uri="http://purl.org/dc/terms/"/>
    <ds:schemaRef ds:uri="43f2dd92-7763-4bff-8f1b-6d6609a9b2be"/>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2A8316D-2970-4E36-87FB-DC5B19518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199cc5-02f3-45e2-a878-f43d72996dca"/>
    <ds:schemaRef ds:uri="43f2dd92-7763-4bff-8f1b-6d6609a9b2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FCMM_Cittadinanza_U1</Template>
  <TotalTime>573</TotalTime>
  <Words>4173</Words>
  <Application>Microsoft Office PowerPoint</Application>
  <PresentationFormat>A4 (21x29,7 cm)</PresentationFormat>
  <Paragraphs>148</Paragraphs>
  <Slides>19</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19</vt:i4>
      </vt:variant>
    </vt:vector>
  </HeadingPairs>
  <TitlesOfParts>
    <vt:vector size="26" baseType="lpstr">
      <vt:lpstr>Arial</vt:lpstr>
      <vt:lpstr>Calibri</vt:lpstr>
      <vt:lpstr>Courier New</vt:lpstr>
      <vt:lpstr>Garamond</vt:lpstr>
      <vt:lpstr>Symbol</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FCMM_Cittadinanza_U2</dc:title>
  <dc:creator>Federico Defendenti</dc:creator>
  <cp:lastModifiedBy>Maria Grazia Tanara</cp:lastModifiedBy>
  <cp:revision>72</cp:revision>
  <dcterms:created xsi:type="dcterms:W3CDTF">2021-02-15T14:09:09Z</dcterms:created>
  <dcterms:modified xsi:type="dcterms:W3CDTF">2021-12-16T07:51:57Z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0x010100D15B43572EBB6B41AC6740E451A88C09</vt:lpwstr>
  </property>
</Properties>
</file>