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sldIdLst>
    <p:sldId id="256" r:id="rId5"/>
    <p:sldId id="257" r:id="rId6"/>
    <p:sldId id="275" r:id="rId7"/>
    <p:sldId id="302" r:id="rId8"/>
    <p:sldId id="303" r:id="rId9"/>
    <p:sldId id="284" r:id="rId10"/>
    <p:sldId id="287" r:id="rId11"/>
    <p:sldId id="300" r:id="rId12"/>
    <p:sldId id="301" r:id="rId13"/>
    <p:sldId id="268" r:id="rId1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697" autoAdjust="0"/>
  </p:normalViewPr>
  <p:slideViewPr>
    <p:cSldViewPr snapToGrid="0" snapToObjects="1">
      <p:cViewPr varScale="1">
        <p:scale>
          <a:sx n="74" d="100"/>
          <a:sy n="74" d="100"/>
        </p:scale>
        <p:origin x="1110" y="72"/>
      </p:cViewPr>
      <p:guideLst>
        <p:guide orient="horz" pos="913"/>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13/12/2021</a:t>
            </a:fld>
            <a:endParaRPr lang="it-IT" dirty="0"/>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dirty="0"/>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7DAD629-2F34-4D65-B9C1-7B1D033FFA7B}" type="slidenum">
              <a:rPr lang="it-IT" smtClean="0"/>
              <a:t>2</a:t>
            </a:fld>
            <a:endParaRPr lang="it-IT" dirty="0"/>
          </a:p>
        </p:txBody>
      </p:sp>
    </p:spTree>
    <p:extLst>
      <p:ext uri="{BB962C8B-B14F-4D97-AF65-F5344CB8AC3E}">
        <p14:creationId xmlns:p14="http://schemas.microsoft.com/office/powerpoint/2010/main" val="1996649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C9293E54-C3D5-4348-8EA6-A79B1FA8CABC}" type="datetime1">
              <a:rPr lang="it-IT" smtClean="0"/>
              <a:t>13/12/2021</a:t>
            </a:fld>
            <a:endParaRPr lang="it-IT" dirty="0">
              <a:latin typeface="Garamond" panose="02020404030301010803" pitchFamily="18" charset="0"/>
            </a:endParaRPr>
          </a:p>
        </p:txBody>
      </p:sp>
      <p:sp>
        <p:nvSpPr>
          <p:cNvPr id="5" name="Footer Placeholder 4"/>
          <p:cNvSpPr>
            <a:spLocks noGrp="1"/>
          </p:cNvSpPr>
          <p:nvPr>
            <p:ph type="ftr" sz="quarter" idx="11"/>
          </p:nvPr>
        </p:nvSpPr>
        <p:spPr>
          <a:xfrm>
            <a:off x="3281363" y="6356352"/>
            <a:ext cx="3480045" cy="365125"/>
          </a:xfrm>
        </p:spPr>
        <p:txBody>
          <a:bodyPr/>
          <a:lstStyle>
            <a:lvl1pPr>
              <a:defRPr>
                <a:latin typeface="Garamond" panose="02020404030301010803" pitchFamily="18" charset="0"/>
              </a:defRPr>
            </a:lvl1pPr>
          </a:lstStyle>
          <a:p>
            <a:r>
              <a:rPr lang="it-IT" smtClean="0"/>
              <a:t>Percorso didattico: DIALOGO – UDA/ Porto d’avvio «Cos’è il dialogo?»</a:t>
            </a:r>
            <a:endParaRPr lang="it-IT" b="1" dirty="0"/>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dirty="0">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860E9-AC5C-42EC-8274-AA2832E4B9F6}" type="datetime1">
              <a:rPr lang="it-IT" smtClean="0"/>
              <a:t>13/12/2021</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Percorso didattico: DIALOGO – UDA/ Porto d’avvio «Cos’è il dialogo?»</a:t>
            </a:r>
            <a:endParaRPr lang="it-IT"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dirty="0"/>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3" r:id="rId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channel/UCg7mcZKjupbLdsuiMBVTuDw/featured" TargetMode="External"/><Relationship Id="rId2" Type="http://schemas.openxmlformats.org/officeDocument/2006/relationships/hyperlink" Target="https://www.twitch.t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archivio.fondazionecarlomariamartini.it/fcmm-web/archivioAperto/detail/IT-FCMM-AA0001-000905/milano-sicura-dialoghi-riconciliazione-videointervista-cura-don-massimo-mapelli.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ggiornamentisociali.it/articoli/dialog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smtClean="0">
                <a:solidFill>
                  <a:schemeClr val="bg1"/>
                </a:solidFill>
                <a:effectLst>
                  <a:outerShdw blurRad="38100" dist="38100" dir="2700000" algn="tl">
                    <a:srgbClr val="000000">
                      <a:alpha val="43137"/>
                    </a:srgbClr>
                  </a:outerShdw>
                </a:effectLst>
                <a:latin typeface="Garamond" panose="02020404030301010803" pitchFamily="18" charset="0"/>
              </a:rPr>
              <a:t>DIALOGO - </a:t>
            </a:r>
            <a:r>
              <a:rPr lang="it-IT" sz="2800" b="1" cap="all" dirty="0" err="1" smtClean="0">
                <a:solidFill>
                  <a:schemeClr val="bg1"/>
                </a:solidFill>
                <a:effectLst>
                  <a:outerShdw blurRad="38100" dist="38100" dir="2700000" algn="tl">
                    <a:srgbClr val="000000">
                      <a:alpha val="43137"/>
                    </a:srgbClr>
                  </a:outerShdw>
                </a:effectLst>
                <a:latin typeface="Garamond" panose="02020404030301010803" pitchFamily="18" charset="0"/>
              </a:rPr>
              <a:t>uDA</a:t>
            </a: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a:t>
            </a:r>
            <a:r>
              <a:rPr lang="it-IT" sz="2800" b="1" dirty="0" smtClean="0">
                <a:solidFill>
                  <a:schemeClr val="bg1"/>
                </a:solidFill>
                <a:effectLst>
                  <a:outerShdw blurRad="38100" dist="38100" dir="2700000" algn="tl">
                    <a:srgbClr val="000000">
                      <a:alpha val="43137"/>
                    </a:srgbClr>
                  </a:outerShdw>
                </a:effectLst>
                <a:latin typeface="Garamond" panose="02020404030301010803" pitchFamily="18" charset="0"/>
              </a:rPr>
              <a:t>Porto d’avvio</a:t>
            </a:r>
            <a:endParaRPr lang="it-IT" sz="2800"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sz="4000" b="1" dirty="0" smtClean="0">
                <a:solidFill>
                  <a:schemeClr val="bg1"/>
                </a:solidFill>
                <a:effectLst>
                  <a:outerShdw blurRad="38100" dist="38100" dir="2700000" algn="tl">
                    <a:srgbClr val="000000">
                      <a:alpha val="43137"/>
                    </a:srgbClr>
                  </a:outerShdw>
                </a:effectLst>
                <a:latin typeface="Garamond" panose="02020404030301010803" pitchFamily="18" charset="0"/>
              </a:rPr>
              <a:t>Cos’è il dialogo? </a:t>
            </a: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i="1" dirty="0">
                <a:solidFill>
                  <a:schemeClr val="bg1"/>
                </a:solidFill>
                <a:effectLst>
                  <a:outerShdw blurRad="38100" dist="38100" dir="2700000" algn="tl">
                    <a:srgbClr val="000000">
                      <a:alpha val="43137"/>
                    </a:srgbClr>
                  </a:outerShdw>
                </a:effectLst>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25BD209D-D3D5-4BB6-8112-0A77AD7A9322}" type="datetime1">
              <a:rPr lang="it-IT" smtClean="0"/>
              <a:t>13/12/2021</a:t>
            </a:fld>
            <a:endParaRPr lang="it-IT" dirty="0">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smtClean="0"/>
              <a:t>Percorso didattico: DIALOGO – UDA/ Porto d’avvio «Cos’è il dialogo?»</a:t>
            </a:r>
            <a:endParaRPr lang="it-IT" b="1" dirty="0"/>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578156"/>
            <a:ext cx="8543926" cy="594008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sz="1600" b="1" cap="all" dirty="0" smtClean="0">
                <a:solidFill>
                  <a:srgbClr val="CB3424"/>
                </a:solidFill>
                <a:effectLst>
                  <a:outerShdw blurRad="38100" dist="38100" dir="2700000" algn="tl">
                    <a:srgbClr val="000000">
                      <a:alpha val="43137"/>
                    </a:srgbClr>
                  </a:outerShdw>
                </a:effectLst>
                <a:latin typeface="Garamond" panose="02020404030301010803" pitchFamily="18" charset="0"/>
              </a:rPr>
              <a:t>Unità/porto d’avvio </a:t>
            </a:r>
            <a:r>
              <a:rPr lang="it-IT" sz="1600" b="1" cap="all" dirty="0">
                <a:solidFill>
                  <a:srgbClr val="CB3424"/>
                </a:solidFill>
                <a:effectLst>
                  <a:outerShdw blurRad="38100" dist="38100" dir="2700000" algn="tl">
                    <a:srgbClr val="000000">
                      <a:alpha val="43137"/>
                    </a:srgbClr>
                  </a:outerShdw>
                </a:effectLst>
                <a:latin typeface="Garamond" panose="02020404030301010803" pitchFamily="18" charset="0"/>
              </a:rPr>
              <a:t>– </a:t>
            </a:r>
            <a:r>
              <a:rPr lang="it-IT" sz="1600" b="1" cap="all" dirty="0" smtClean="0">
                <a:solidFill>
                  <a:srgbClr val="CB3424"/>
                </a:solidFill>
                <a:effectLst>
                  <a:outerShdw blurRad="38100" dist="38100" dir="2700000" algn="tl">
                    <a:srgbClr val="000000">
                      <a:alpha val="43137"/>
                    </a:srgbClr>
                  </a:outerShdw>
                </a:effectLst>
                <a:latin typeface="Garamond" panose="02020404030301010803" pitchFamily="18" charset="0"/>
              </a:rPr>
              <a:t>Cos’è il dialogo?</a:t>
            </a:r>
            <a:endParaRPr lang="it-IT" sz="1600" cap="all" dirty="0">
              <a:solidFill>
                <a:srgbClr val="CB3424"/>
              </a:solidFill>
              <a:effectLst>
                <a:outerShdw blurRad="38100" dist="38100" dir="2700000" algn="tl">
                  <a:srgbClr val="000000">
                    <a:alpha val="43137"/>
                  </a:srgbClr>
                </a:outerShdw>
              </a:effectLst>
              <a:latin typeface="Garamond" panose="02020404030301010803" pitchFamily="18" charset="0"/>
            </a:endParaRPr>
          </a:p>
          <a:p>
            <a:endParaRPr lang="it-IT" sz="800" i="1" dirty="0">
              <a:solidFill>
                <a:schemeClr val="tx1"/>
              </a:solidFill>
              <a:latin typeface="Garamond" panose="02020404030301010803" pitchFamily="18" charset="0"/>
            </a:endParaRPr>
          </a:p>
          <a:p>
            <a:r>
              <a:rPr lang="it-IT" i="1" dirty="0" smtClean="0">
                <a:solidFill>
                  <a:schemeClr val="tx1"/>
                </a:solidFill>
                <a:latin typeface="Garamond" panose="02020404030301010803" pitchFamily="18" charset="0"/>
              </a:rPr>
              <a:t>L’obiettivo dell’Unità introduttiva sul dialogo è </a:t>
            </a:r>
            <a:r>
              <a:rPr lang="it-IT" i="1" dirty="0">
                <a:solidFill>
                  <a:schemeClr val="tx1"/>
                </a:solidFill>
                <a:latin typeface="Garamond" panose="02020404030301010803" pitchFamily="18" charset="0"/>
              </a:rPr>
              <a:t>quello di riflettere insieme ai ragazzi sul lessico del dialogo e della comunicazione e sugli strumenti che utilizziamo quotidianamente. </a:t>
            </a:r>
          </a:p>
          <a:p>
            <a:r>
              <a:rPr lang="it-IT" i="1" dirty="0">
                <a:solidFill>
                  <a:schemeClr val="tx1"/>
                </a:solidFill>
                <a:latin typeface="Garamond" panose="02020404030301010803" pitchFamily="18" charset="0"/>
              </a:rPr>
              <a:t>La pandemia e conseguentemente la </a:t>
            </a:r>
            <a:r>
              <a:rPr lang="it-IT" i="1" dirty="0" err="1">
                <a:solidFill>
                  <a:schemeClr val="tx1"/>
                </a:solidFill>
                <a:latin typeface="Garamond" panose="02020404030301010803" pitchFamily="18" charset="0"/>
              </a:rPr>
              <a:t>DaD</a:t>
            </a:r>
            <a:r>
              <a:rPr lang="it-IT" i="1" dirty="0">
                <a:solidFill>
                  <a:schemeClr val="tx1"/>
                </a:solidFill>
                <a:latin typeface="Garamond" panose="02020404030301010803" pitchFamily="18" charset="0"/>
              </a:rPr>
              <a:t> e poi la DDI hanno provocato un cambiamento nel nostro modo di comunicare e dialogare che probabilmente non sarà reversibile. Il passaggio repentino e forzato alla comunicazione digitale ha spinto gli adulti a scoprire (nolenti o volenti) un mondo che già esisteva e che era già frequentato in parte dai ragazzi, ma che ai </a:t>
            </a:r>
            <a:r>
              <a:rPr lang="it-IT" i="1" dirty="0" smtClean="0">
                <a:solidFill>
                  <a:schemeClr val="tx1"/>
                </a:solidFill>
                <a:latin typeface="Garamond" panose="02020404030301010803" pitchFamily="18" charset="0"/>
              </a:rPr>
              <a:t>loro </a:t>
            </a:r>
            <a:r>
              <a:rPr lang="it-IT" i="1" dirty="0">
                <a:solidFill>
                  <a:schemeClr val="tx1"/>
                </a:solidFill>
                <a:latin typeface="Garamond" panose="02020404030301010803" pitchFamily="18" charset="0"/>
              </a:rPr>
              <a:t>occhi non esisteva, o meglio, non aveva la dignità di essere catalogato come “comunicazione”, ancora meno come “dialogo”. </a:t>
            </a:r>
            <a:endParaRPr lang="it-IT" i="1" dirty="0" smtClean="0">
              <a:solidFill>
                <a:schemeClr val="tx1"/>
              </a:solidFill>
              <a:latin typeface="Garamond" panose="02020404030301010803" pitchFamily="18" charset="0"/>
            </a:endParaRPr>
          </a:p>
          <a:p>
            <a:endParaRPr lang="it-IT" sz="1000" i="1"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Proviamo a far riflettere i ragazzi sul significato che attribuiamo alle due parole “comunicazione” e “dialogo”, partendo più che dalle definizioni, dalla “identificazione” - nelle esperienza di vita - di </a:t>
            </a:r>
            <a:r>
              <a:rPr lang="it-IT" b="1" dirty="0">
                <a:solidFill>
                  <a:schemeClr val="tx1"/>
                </a:solidFill>
                <a:latin typeface="Garamond" panose="02020404030301010803" pitchFamily="18" charset="0"/>
              </a:rPr>
              <a:t>contesti di dialogo e comunicazione</a:t>
            </a:r>
            <a:r>
              <a:rPr lang="it-IT" dirty="0">
                <a:solidFill>
                  <a:schemeClr val="tx1"/>
                </a:solidFill>
                <a:latin typeface="Garamond" panose="02020404030301010803" pitchFamily="18" charset="0"/>
              </a:rPr>
              <a:t>, favorendo la consapevolezza che il dialogo presuppone uno scambio e una reciprocità, al contrario della comunicazione che può anche avvenire a senso unico. Successivamente si possono stimolare gli studenti a condividere esperienze di “comunicazione” e di “dialogo”, aiutandoli a trovare le differenze esteriori e interiori e a riflettere sul loro atteggiamento (apertura, chiusura, disinteresse, timore…). </a:t>
            </a:r>
          </a:p>
          <a:p>
            <a:r>
              <a:rPr lang="it-IT" dirty="0">
                <a:solidFill>
                  <a:schemeClr val="tx1"/>
                </a:solidFill>
                <a:latin typeface="Garamond" panose="02020404030301010803" pitchFamily="18" charset="0"/>
              </a:rPr>
              <a:t> </a:t>
            </a:r>
          </a:p>
          <a:p>
            <a:pPr algn="just"/>
            <a:endParaRPr lang="it-IT" sz="600" i="1" dirty="0">
              <a:solidFill>
                <a:schemeClr val="tx1"/>
              </a:solidFill>
              <a:latin typeface="Garamond" panose="02020404030301010803" pitchFamily="18" charset="0"/>
            </a:endParaRPr>
          </a:p>
          <a:p>
            <a:endParaRPr lang="it-IT" sz="1600" b="1" dirty="0">
              <a:solidFill>
                <a:srgbClr val="CB3424"/>
              </a:solidFill>
              <a:latin typeface="Garamond" panose="02020404030301010803" pitchFamily="18" charset="0"/>
            </a:endParaRPr>
          </a:p>
          <a:p>
            <a:endParaRPr lang="it-IT" sz="1600" b="1" dirty="0">
              <a:solidFill>
                <a:srgbClr val="CB3424"/>
              </a:solidFill>
              <a:latin typeface="Garamond" panose="02020404030301010803" pitchFamily="18" charset="0"/>
            </a:endParaRPr>
          </a:p>
          <a:p>
            <a:pPr>
              <a:spcAft>
                <a:spcPts val="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9BBD8EF3-60E0-4AEC-B8D5-04CAF590D2DF}"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122046"/>
            <a:ext cx="8673633" cy="567847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t>  </a:t>
            </a:r>
          </a:p>
          <a:p>
            <a:r>
              <a:rPr lang="it-IT" dirty="0">
                <a:solidFill>
                  <a:schemeClr val="tx1"/>
                </a:solidFill>
                <a:latin typeface="Garamond" panose="02020404030301010803" pitchFamily="18" charset="0"/>
              </a:rPr>
              <a:t>Ulteriore passo potrebbe poi stimolare i ragazzi a riflettere sulle lunghe dirette streaming che ormai spopolano sui siti dedicati. </a:t>
            </a:r>
            <a:r>
              <a:rPr lang="it-IT" dirty="0" smtClean="0">
                <a:solidFill>
                  <a:schemeClr val="tx1"/>
                </a:solidFill>
                <a:latin typeface="Garamond" panose="02020404030301010803" pitchFamily="18" charset="0"/>
              </a:rPr>
              <a:t>(es</a:t>
            </a:r>
            <a:r>
              <a:rPr lang="it-IT" dirty="0">
                <a:solidFill>
                  <a:schemeClr val="tx1"/>
                </a:solidFill>
                <a:latin typeface="Garamond" panose="02020404030301010803" pitchFamily="18" charset="0"/>
              </a:rPr>
              <a:t>. </a:t>
            </a:r>
            <a:r>
              <a:rPr lang="it-IT" u="sng" dirty="0">
                <a:solidFill>
                  <a:schemeClr val="tx1"/>
                </a:solidFill>
                <a:latin typeface="Garamond" panose="02020404030301010803" pitchFamily="18" charset="0"/>
                <a:hlinkClick r:id="rId2"/>
              </a:rPr>
              <a:t>Twitch.tv</a:t>
            </a:r>
            <a:r>
              <a:rPr lang="it-IT" dirty="0">
                <a:solidFill>
                  <a:schemeClr val="tx1"/>
                </a:solidFill>
                <a:latin typeface="Garamond" panose="02020404030301010803" pitchFamily="18" charset="0"/>
              </a:rPr>
              <a:t>, si segnalano anche le interviste in diretta di </a:t>
            </a:r>
            <a:r>
              <a:rPr lang="it-IT" u="sng" dirty="0">
                <a:solidFill>
                  <a:schemeClr val="tx1"/>
                </a:solidFill>
                <a:latin typeface="Garamond" panose="02020404030301010803" pitchFamily="18" charset="0"/>
                <a:hlinkClick r:id="rId3"/>
              </a:rPr>
              <a:t>muschio selvaggio</a:t>
            </a:r>
            <a:r>
              <a:rPr lang="it-IT" dirty="0">
                <a:solidFill>
                  <a:schemeClr val="tx1"/>
                </a:solidFill>
                <a:latin typeface="Garamond" panose="02020404030301010803" pitchFamily="18" charset="0"/>
              </a:rPr>
              <a:t>.)</a:t>
            </a:r>
          </a:p>
          <a:p>
            <a:r>
              <a:rPr lang="it-IT" dirty="0" smtClean="0">
                <a:solidFill>
                  <a:schemeClr val="tx1"/>
                </a:solidFill>
                <a:latin typeface="Garamond" panose="02020404030301010803" pitchFamily="18" charset="0"/>
              </a:rPr>
              <a:t>In </a:t>
            </a:r>
            <a:r>
              <a:rPr lang="it-IT" dirty="0">
                <a:solidFill>
                  <a:schemeClr val="tx1"/>
                </a:solidFill>
                <a:latin typeface="Garamond" panose="02020404030301010803" pitchFamily="18" charset="0"/>
              </a:rPr>
              <a:t>vista della seconda tappa sull’ascolto si suggerisce questo compito di realtà: </a:t>
            </a:r>
          </a:p>
          <a:p>
            <a:pPr lvl="0" fontAlgn="base"/>
            <a:r>
              <a:rPr lang="it-IT" dirty="0">
                <a:solidFill>
                  <a:schemeClr val="tx1"/>
                </a:solidFill>
                <a:latin typeface="Garamond" panose="02020404030301010803" pitchFamily="18" charset="0"/>
              </a:rPr>
              <a:t>chiedere agli studenti di guardare (o riguardare) una puntata del </a:t>
            </a:r>
            <a:r>
              <a:rPr lang="it-IT" dirty="0" err="1">
                <a:solidFill>
                  <a:schemeClr val="tx1"/>
                </a:solidFill>
                <a:latin typeface="Garamond" panose="02020404030301010803" pitchFamily="18" charset="0"/>
              </a:rPr>
              <a:t>podcast</a:t>
            </a:r>
            <a:r>
              <a:rPr lang="it-IT" dirty="0">
                <a:solidFill>
                  <a:schemeClr val="tx1"/>
                </a:solidFill>
                <a:latin typeface="Garamond" panose="02020404030301010803" pitchFamily="18" charset="0"/>
              </a:rPr>
              <a:t> di muschio selvaggio e ricercare quanto emerso dal dibattito precedente.</a:t>
            </a:r>
          </a:p>
          <a:p>
            <a:r>
              <a:rPr lang="it-IT" dirty="0" smtClean="0">
                <a:solidFill>
                  <a:schemeClr val="tx1"/>
                </a:solidFill>
                <a:latin typeface="Garamond" panose="02020404030301010803" pitchFamily="18" charset="0"/>
              </a:rPr>
              <a:t>In </a:t>
            </a:r>
            <a:r>
              <a:rPr lang="it-IT" dirty="0">
                <a:solidFill>
                  <a:schemeClr val="tx1"/>
                </a:solidFill>
                <a:latin typeface="Garamond" panose="02020404030301010803" pitchFamily="18" charset="0"/>
              </a:rPr>
              <a:t>un secondo momento si può proporre una riflessione sui mezzi di comunicazione che quotidianamente utilizziamo e su quanto sia cambiato il nostro approccio in questi ultimi mesi (il classico esempio sono le videochiamate dei nonni tramite </a:t>
            </a:r>
            <a:r>
              <a:rPr lang="it-IT" dirty="0" err="1">
                <a:solidFill>
                  <a:schemeClr val="tx1"/>
                </a:solidFill>
                <a:latin typeface="Garamond" panose="02020404030301010803" pitchFamily="18" charset="0"/>
              </a:rPr>
              <a:t>whatsapp</a:t>
            </a:r>
            <a:r>
              <a:rPr lang="it-IT" dirty="0">
                <a:solidFill>
                  <a:schemeClr val="tx1"/>
                </a:solidFill>
                <a:latin typeface="Garamond" panose="02020404030301010803" pitchFamily="18" charset="0"/>
              </a:rPr>
              <a:t>). </a:t>
            </a:r>
          </a:p>
          <a:p>
            <a:r>
              <a:rPr lang="it-IT" dirty="0" smtClean="0">
                <a:solidFill>
                  <a:schemeClr val="tx1"/>
                </a:solidFill>
                <a:latin typeface="Garamond" panose="02020404030301010803" pitchFamily="18" charset="0"/>
              </a:rPr>
              <a:t>Qui </a:t>
            </a:r>
            <a:r>
              <a:rPr lang="it-IT" dirty="0">
                <a:solidFill>
                  <a:schemeClr val="tx1"/>
                </a:solidFill>
                <a:latin typeface="Garamond" panose="02020404030301010803" pitchFamily="18" charset="0"/>
              </a:rPr>
              <a:t>alcune domande utili per stimolare un dibattito:</a:t>
            </a:r>
          </a:p>
          <a:p>
            <a:pPr marL="285750" indent="-285750">
              <a:buFont typeface="Arial" panose="020B0604020202020204" pitchFamily="34" charset="0"/>
              <a:buChar char="•"/>
            </a:pPr>
            <a:r>
              <a:rPr lang="it-IT" i="1" dirty="0">
                <a:solidFill>
                  <a:schemeClr val="tx1"/>
                </a:solidFill>
                <a:latin typeface="Garamond" panose="02020404030301010803" pitchFamily="18" charset="0"/>
              </a:rPr>
              <a:t>Che strumenti usiamo per comunicare/dialogare? </a:t>
            </a:r>
          </a:p>
          <a:p>
            <a:pPr marL="285750" indent="-285750">
              <a:buFont typeface="Arial" panose="020B0604020202020204" pitchFamily="34" charset="0"/>
              <a:buChar char="•"/>
            </a:pPr>
            <a:r>
              <a:rPr lang="it-IT" i="1" dirty="0">
                <a:solidFill>
                  <a:schemeClr val="tx1"/>
                </a:solidFill>
                <a:latin typeface="Garamond" panose="02020404030301010803" pitchFamily="18" charset="0"/>
              </a:rPr>
              <a:t>Ci sono delle differenze tra una comunicazione/dialogo in </a:t>
            </a:r>
            <a:r>
              <a:rPr lang="it-IT" i="1" dirty="0" smtClean="0">
                <a:solidFill>
                  <a:schemeClr val="tx1"/>
                </a:solidFill>
                <a:latin typeface="Garamond" panose="02020404030301010803" pitchFamily="18" charset="0"/>
              </a:rPr>
              <a:t>presenza rispetto </a:t>
            </a:r>
            <a:r>
              <a:rPr lang="it-IT" i="1" dirty="0">
                <a:solidFill>
                  <a:schemeClr val="tx1"/>
                </a:solidFill>
                <a:latin typeface="Garamond" panose="02020404030301010803" pitchFamily="18" charset="0"/>
              </a:rPr>
              <a:t>a quella digitale che abbiamo sperimentato soprattutto in questi mesi? </a:t>
            </a:r>
          </a:p>
          <a:p>
            <a:pPr marL="285750" indent="-285750">
              <a:buFont typeface="Arial" panose="020B0604020202020204" pitchFamily="34" charset="0"/>
              <a:buChar char="•"/>
            </a:pPr>
            <a:r>
              <a:rPr lang="it-IT" i="1" dirty="0">
                <a:solidFill>
                  <a:schemeClr val="tx1"/>
                </a:solidFill>
                <a:latin typeface="Garamond" panose="02020404030301010803" pitchFamily="18" charset="0"/>
              </a:rPr>
              <a:t>Quali vantaggi rivela la comunicazione in un contesto “a portata di mano” e quale utilità la comunicazione a distanza? </a:t>
            </a:r>
          </a:p>
          <a:p>
            <a:pPr marL="285750" indent="-285750">
              <a:buFont typeface="Arial" panose="020B0604020202020204" pitchFamily="34" charset="0"/>
              <a:buChar char="•"/>
            </a:pPr>
            <a:r>
              <a:rPr lang="it-IT" i="1" dirty="0">
                <a:solidFill>
                  <a:schemeClr val="tx1"/>
                </a:solidFill>
                <a:latin typeface="Garamond" panose="02020404030301010803" pitchFamily="18" charset="0"/>
              </a:rPr>
              <a:t>È necessario pronunciare parole oppure si può comunicare/dialogare anche tramite le immagini o i video (es. </a:t>
            </a:r>
            <a:r>
              <a:rPr lang="it-IT" i="1" dirty="0" err="1">
                <a:solidFill>
                  <a:schemeClr val="tx1"/>
                </a:solidFill>
                <a:latin typeface="Garamond" panose="02020404030301010803" pitchFamily="18" charset="0"/>
              </a:rPr>
              <a:t>instagram</a:t>
            </a:r>
            <a:r>
              <a:rPr lang="it-IT" i="1" dirty="0">
                <a:solidFill>
                  <a:schemeClr val="tx1"/>
                </a:solidFill>
                <a:latin typeface="Garamond" panose="02020404030301010803" pitchFamily="18" charset="0"/>
              </a:rPr>
              <a:t> / </a:t>
            </a:r>
            <a:r>
              <a:rPr lang="it-IT" i="1" dirty="0" err="1" smtClean="0">
                <a:solidFill>
                  <a:schemeClr val="tx1"/>
                </a:solidFill>
                <a:latin typeface="Garamond" panose="02020404030301010803" pitchFamily="18" charset="0"/>
              </a:rPr>
              <a:t>tik</a:t>
            </a:r>
            <a:r>
              <a:rPr lang="it-IT" i="1" dirty="0" smtClean="0">
                <a:solidFill>
                  <a:schemeClr val="tx1"/>
                </a:solidFill>
                <a:latin typeface="Garamond" panose="02020404030301010803" pitchFamily="18" charset="0"/>
              </a:rPr>
              <a:t> </a:t>
            </a:r>
            <a:r>
              <a:rPr lang="it-IT" i="1" dirty="0" err="1" smtClean="0">
                <a:solidFill>
                  <a:schemeClr val="tx1"/>
                </a:solidFill>
                <a:latin typeface="Garamond" panose="02020404030301010803" pitchFamily="18" charset="0"/>
              </a:rPr>
              <a:t>tok</a:t>
            </a:r>
            <a:r>
              <a:rPr lang="it-IT" i="1" dirty="0" smtClean="0">
                <a:solidFill>
                  <a:schemeClr val="tx1"/>
                </a:solidFill>
                <a:latin typeface="Garamond" panose="02020404030301010803" pitchFamily="18" charset="0"/>
              </a:rPr>
              <a:t>)? Quali differenze nella comunicazione per immagini/video?</a:t>
            </a:r>
            <a:endParaRPr lang="it-IT" i="1"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 </a:t>
            </a:r>
          </a:p>
          <a:p>
            <a:pPr algn="just" fontAlgn="base"/>
            <a:endParaRPr lang="it-IT" dirty="0">
              <a:solidFill>
                <a:schemeClr val="tx1"/>
              </a:solidFill>
              <a:latin typeface="Garamond" panose="02020404030301010803" pitchFamily="18" charset="0"/>
            </a:endParaRPr>
          </a:p>
          <a:p>
            <a:pPr lvl="0"/>
            <a:endParaRPr lang="it-IT" sz="300"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CC0C27C2-9D0B-4ADF-8368-88265AE4D8CB}"/>
              </a:ext>
            </a:extLst>
          </p:cNvPr>
          <p:cNvSpPr>
            <a:spLocks noGrp="1"/>
          </p:cNvSpPr>
          <p:nvPr>
            <p:ph type="ftr" sz="quarter" idx="11"/>
          </p:nvPr>
        </p:nvSpPr>
        <p:spPr>
          <a:xfrm>
            <a:off x="3281363" y="6356352"/>
            <a:ext cx="3585042" cy="365125"/>
          </a:xfrm>
        </p:spPr>
        <p:txBody>
          <a:bodyPr/>
          <a:lstStyle>
            <a:lvl1pPr>
              <a:defRPr>
                <a:latin typeface="Garamond" panose="02020404030301010803" pitchFamily="18" charset="0"/>
              </a:defRPr>
            </a:lvl1pPr>
          </a:lstStyle>
          <a:p>
            <a:r>
              <a:rPr lang="it-IT" dirty="0" smtClean="0"/>
              <a:t>Percorso didattico: DIALOGO – UDA/ Porto d’avvio «Cos’è il dialogo?»</a:t>
            </a:r>
            <a:endParaRPr lang="it-IT" b="1" dirty="0"/>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E73DD143-390A-4B9C-B47D-3C2026F9D4EE}" type="datetime1">
              <a:rPr lang="it-IT" smtClean="0"/>
              <a:t>13/12/2021</a:t>
            </a:fld>
            <a:endParaRPr lang="it-IT" dirty="0">
              <a:latin typeface="Garamond" panose="02020404030301010803"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smtClean="0"/>
              <a:t>DIALOGO </a:t>
            </a:r>
            <a:r>
              <a:rPr lang="it-IT" b="1" dirty="0"/>
              <a:t>– </a:t>
            </a:r>
            <a:r>
              <a:rPr lang="it-IT" b="1" cap="all" dirty="0" smtClean="0"/>
              <a:t>UDA/ </a:t>
            </a:r>
            <a:r>
              <a:rPr lang="it-IT" b="1" dirty="0" smtClean="0"/>
              <a:t>Porto d’avvio</a:t>
            </a:r>
            <a:r>
              <a:rPr lang="it-IT" b="1" cap="all" dirty="0" smtClean="0"/>
              <a:t> </a:t>
            </a:r>
            <a:r>
              <a:rPr lang="it-IT" b="1" dirty="0" smtClean="0"/>
              <a:t>«Cos’è il dialogo?»</a:t>
            </a:r>
            <a:endParaRPr lang="it-IT" b="1" dirty="0"/>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749422" y="1578177"/>
            <a:ext cx="8543926" cy="473975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lvl="0"/>
            <a:r>
              <a:rPr lang="it-IT" dirty="0" smtClean="0">
                <a:solidFill>
                  <a:prstClr val="black"/>
                </a:solidFill>
                <a:latin typeface="Garamond" panose="02020404030301010803" pitchFamily="18" charset="0"/>
              </a:rPr>
              <a:t>I </a:t>
            </a:r>
            <a:r>
              <a:rPr lang="it-IT" dirty="0">
                <a:solidFill>
                  <a:prstClr val="black"/>
                </a:solidFill>
                <a:latin typeface="Garamond" panose="02020404030301010803" pitchFamily="18" charset="0"/>
              </a:rPr>
              <a:t>passi del cardinal Martini proposti aiuteranno i ragazzi ad allargare lo sguardo su queste modalità di relazione</a:t>
            </a:r>
            <a:r>
              <a:rPr lang="it-IT" dirty="0" smtClean="0">
                <a:solidFill>
                  <a:prstClr val="black"/>
                </a:solidFill>
                <a:latin typeface="Garamond" panose="02020404030301010803" pitchFamily="18" charset="0"/>
              </a:rPr>
              <a:t>.</a:t>
            </a:r>
          </a:p>
          <a:p>
            <a:pPr lvl="0" algn="just">
              <a:spcAft>
                <a:spcPts val="600"/>
              </a:spcAft>
            </a:pPr>
            <a:endParaRPr lang="it-IT" b="1" cap="all" dirty="0" smtClean="0">
              <a:solidFill>
                <a:srgbClr val="C00000"/>
              </a:solidFill>
              <a:latin typeface="Garamond" panose="02020404030301010803" pitchFamily="18" charset="0"/>
              <a:ea typeface="Times New Roman" panose="02020603050405020304" pitchFamily="18" charset="0"/>
              <a:cs typeface="Times New Roman" panose="02020603050405020304" pitchFamily="18" charset="0"/>
            </a:endParaRPr>
          </a:p>
          <a:p>
            <a:pPr lvl="0" algn="just">
              <a:spcAft>
                <a:spcPts val="600"/>
              </a:spcAft>
            </a:pPr>
            <a:r>
              <a:rPr lang="it-IT" b="1" cap="all" dirty="0" smtClean="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TESTO </a:t>
            </a:r>
            <a:r>
              <a:rPr lang="it-IT" b="1" cap="all"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di Carlo </a:t>
            </a:r>
            <a:r>
              <a:rPr lang="it-IT" b="1" cap="all" dirty="0" err="1">
                <a:solidFill>
                  <a:srgbClr val="C00000"/>
                </a:solidFill>
                <a:latin typeface="Garamond" panose="02020404030301010803" pitchFamily="18" charset="0"/>
                <a:ea typeface="Times New Roman" panose="02020603050405020304" pitchFamily="18" charset="0"/>
                <a:cs typeface="Times New Roman" panose="02020603050405020304" pitchFamily="18" charset="0"/>
              </a:rPr>
              <a:t>maria</a:t>
            </a:r>
            <a:r>
              <a:rPr lang="it-IT" b="1" cap="all"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 martini</a:t>
            </a:r>
          </a:p>
          <a:p>
            <a:pPr lvl="0" algn="just">
              <a:spcAft>
                <a:spcPts val="600"/>
              </a:spcAft>
            </a:pP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rPr>
              <a:t>Conversione alla convivenza delle diversità e dei diversi</a:t>
            </a:r>
          </a:p>
          <a:p>
            <a:pPr algn="just">
              <a:spcAft>
                <a:spcPts val="600"/>
              </a:spcAft>
            </a:pPr>
            <a:r>
              <a:rPr lang="it-IT" i="1" dirty="0">
                <a:solidFill>
                  <a:schemeClr val="tx1"/>
                </a:solidFill>
                <a:latin typeface="Garamond" panose="02020404030301010803" pitchFamily="18" charset="0"/>
                <a:ea typeface="Calibri" panose="020F0502020204030204" pitchFamily="34" charset="0"/>
                <a:cs typeface="Times New Roman" panose="02020603050405020304" pitchFamily="18" charset="0"/>
              </a:rPr>
              <a:t>(dagli Esercizi spirituali sul Padre nostro, ora in </a:t>
            </a:r>
            <a:r>
              <a:rPr lang="it-IT" dirty="0">
                <a:solidFill>
                  <a:schemeClr val="tx1"/>
                </a:solidFill>
                <a:latin typeface="Garamond" panose="02020404030301010803" pitchFamily="18" charset="0"/>
              </a:rPr>
              <a:t>Carlo Maria Martini, </a:t>
            </a:r>
            <a:r>
              <a:rPr lang="it-IT" b="1" i="1" dirty="0">
                <a:solidFill>
                  <a:schemeClr val="tx1"/>
                </a:solidFill>
                <a:latin typeface="Garamond" panose="02020404030301010803" pitchFamily="18" charset="0"/>
              </a:rPr>
              <a:t>Il Padre nostro, non sprecate parole</a:t>
            </a:r>
            <a:r>
              <a:rPr lang="it-IT" dirty="0">
                <a:solidFill>
                  <a:schemeClr val="tx1"/>
                </a:solidFill>
                <a:latin typeface="Garamond" panose="02020404030301010803" pitchFamily="18" charset="0"/>
              </a:rPr>
              <a:t>, San Paolo 2016, </a:t>
            </a:r>
            <a:r>
              <a:rPr lang="it-IT" dirty="0" smtClean="0">
                <a:solidFill>
                  <a:schemeClr val="tx1"/>
                </a:solidFill>
                <a:latin typeface="Garamond" panose="02020404030301010803" pitchFamily="18" charset="0"/>
              </a:rPr>
              <a:t>pp. </a:t>
            </a:r>
            <a:r>
              <a:rPr lang="it-IT" smtClean="0">
                <a:solidFill>
                  <a:schemeClr val="tx1"/>
                </a:solidFill>
                <a:latin typeface="Garamond" panose="02020404030301010803" pitchFamily="18" charset="0"/>
              </a:rPr>
              <a:t>90-91</a:t>
            </a:r>
            <a:r>
              <a:rPr lang="it-IT" i="1" smtClean="0">
                <a:solidFill>
                  <a:schemeClr val="tx1"/>
                </a:solidFill>
                <a:latin typeface="Garamond" panose="02020404030301010803" pitchFamily="18" charset="0"/>
              </a:rPr>
              <a:t>)</a:t>
            </a:r>
            <a:endParaRPr lang="it-IT" i="1" dirty="0">
              <a:solidFill>
                <a:schemeClr val="tx1"/>
              </a:solidFill>
              <a:latin typeface="Garamond" panose="02020404030301010803" pitchFamily="18" charset="0"/>
            </a:endParaRPr>
          </a:p>
          <a:p>
            <a:endParaRPr lang="it-IT" sz="1200" dirty="0">
              <a:latin typeface="Garamond" panose="02020404030301010803" pitchFamily="18" charset="0"/>
            </a:endParaRPr>
          </a:p>
          <a:p>
            <a:r>
              <a:rPr lang="it-IT" dirty="0">
                <a:latin typeface="Garamond" panose="02020404030301010803" pitchFamily="18" charset="0"/>
              </a:rPr>
              <a:t>Oggi è sempre più necessaria la conversione alla convivenza delle diversità e dei diversi, senza ghettizzarsi né distruggersi a vicenda, e anche senza soltanto tollerarsi. La tolleranza infatti è ancora poco; è una soluzione che può sembrare ottimale, ma non basta</a:t>
            </a:r>
            <a:r>
              <a:rPr lang="it-IT" dirty="0" smtClean="0">
                <a:latin typeface="Garamond" panose="02020404030301010803" pitchFamily="18" charset="0"/>
              </a:rPr>
              <a:t>.</a:t>
            </a:r>
          </a:p>
          <a:p>
            <a:r>
              <a:rPr lang="it-IT" dirty="0">
                <a:latin typeface="Garamond" panose="02020404030301010803" pitchFamily="18" charset="0"/>
              </a:rPr>
              <a:t>Occorre una convivenza nella quale siamo capaci di fermentarci a vicenda, e non necessariamente nel senso proselitistico del termine: tu ti convertirai alla mia religione, alla mia cultura e allora faremo unità. Tale orizzonte di evangelizzazione resta fondamentale per il cristianesimo, tuttavia deve ancor prima realizzarsi la possibilità di stare vicini da diversi, facendo sì che con il mio modo di vivere approfondisca la mia autenticità e aiuti l'altro </a:t>
            </a:r>
            <a:r>
              <a:rPr lang="it-IT" dirty="0" smtClean="0">
                <a:latin typeface="Garamond" panose="02020404030301010803" pitchFamily="18" charset="0"/>
              </a:rPr>
              <a:t>ad</a:t>
            </a:r>
            <a:endParaRPr lang="it-IT" i="1"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326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E73DD143-390A-4B9C-B47D-3C2026F9D4EE}" type="datetime1">
              <a:rPr lang="it-IT" smtClean="0"/>
              <a:t>13/12/2021</a:t>
            </a:fld>
            <a:endParaRPr lang="it-IT" dirty="0">
              <a:latin typeface="Garamond" panose="02020404030301010803"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smtClean="0"/>
              <a:t>DIALOGO </a:t>
            </a:r>
            <a:r>
              <a:rPr lang="it-IT" b="1" dirty="0"/>
              <a:t>– </a:t>
            </a:r>
            <a:r>
              <a:rPr lang="it-IT" b="1" cap="all" dirty="0" smtClean="0"/>
              <a:t>UDA/ </a:t>
            </a:r>
            <a:r>
              <a:rPr lang="it-IT" b="1" dirty="0" smtClean="0"/>
              <a:t>Porto d’avvio</a:t>
            </a:r>
            <a:r>
              <a:rPr lang="it-IT" b="1" cap="all" dirty="0" smtClean="0"/>
              <a:t> </a:t>
            </a:r>
            <a:r>
              <a:rPr lang="it-IT" b="1" dirty="0" smtClean="0"/>
              <a:t>«Cos’è il dialogo?»</a:t>
            </a:r>
            <a:endParaRPr lang="it-IT" b="1" dirty="0"/>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749422" y="1578177"/>
            <a:ext cx="8543926" cy="467820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approfondire la sua, a trovare la parola che il Signore gli dice nel profondo del cuore, sia essa una parola religiosa o non religiosa. È certamente utile il dialogo tra religioni, ma non lo ritengo tanto importante. Le religioni sono di natura loro un sistema fisso, codificato e al massimo si scambiano delle cortesie, delle informazioni, dei chiarimenti per evitare malintesi, ma rimangono tali e quali. </a:t>
            </a:r>
            <a:endParaRPr lang="it-IT" dirty="0" smtClean="0">
              <a:latin typeface="Garamond" panose="02020404030301010803" pitchFamily="18" charset="0"/>
            </a:endParaRPr>
          </a:p>
          <a:p>
            <a:r>
              <a:rPr lang="it-IT" dirty="0" smtClean="0">
                <a:latin typeface="Garamond" panose="02020404030301010803" pitchFamily="18" charset="0"/>
              </a:rPr>
              <a:t>Vediamo </a:t>
            </a:r>
            <a:r>
              <a:rPr lang="it-IT" dirty="0">
                <a:latin typeface="Garamond" panose="02020404030301010803" pitchFamily="18" charset="0"/>
              </a:rPr>
              <a:t>del resto che nei numerosi incontri di dialogo interreligioso sono sempre presenti le stesse persone che viaggiano da un continente all'altro per dire la loro volontà di pace e tenere qualche discorso. Non è però sufficiente. Bisogna imparare a convivere fermentandoci a vicenda, vivendo ciascuno la propria autenticità, rispettando quella dell' altro e facendo in modo possibilmente che anche l'altro sia stimolato a un cammino di maggiore autenticità rispetto alla propria tradizione e religione. In questa prospettiva ci occorre dunque una forte autenticità, non tanto come identità socio-culturale, socio-religiosa, bensì come identità evangelica, perché il Vangelo è in qualche modo </a:t>
            </a:r>
            <a:r>
              <a:rPr lang="it-IT" dirty="0" err="1">
                <a:latin typeface="Garamond" panose="02020404030301010803" pitchFamily="18" charset="0"/>
              </a:rPr>
              <a:t>sopraconfessionale</a:t>
            </a:r>
            <a:r>
              <a:rPr lang="it-IT" dirty="0">
                <a:latin typeface="Garamond" panose="02020404030301010803" pitchFamily="18" charset="0"/>
              </a:rPr>
              <a:t>. </a:t>
            </a:r>
            <a:endParaRPr lang="it-IT" dirty="0" smtClean="0">
              <a:latin typeface="Garamond" panose="02020404030301010803" pitchFamily="18" charset="0"/>
            </a:endParaRPr>
          </a:p>
          <a:p>
            <a:pPr lvl="0" algn="just">
              <a:spcAft>
                <a:spcPts val="600"/>
              </a:spcAft>
            </a:pPr>
            <a:endParaRPr lang="it-IT" b="1" cap="all" dirty="0" smtClean="0">
              <a:solidFill>
                <a:srgbClr val="C00000"/>
              </a:solidFill>
              <a:latin typeface="Garamond" panose="02020404030301010803" pitchFamily="18" charset="0"/>
              <a:ea typeface="Times New Roman" panose="02020603050405020304" pitchFamily="18" charset="0"/>
              <a:cs typeface="Times New Roman" panose="02020603050405020304" pitchFamily="18" charset="0"/>
            </a:endParaRPr>
          </a:p>
          <a:p>
            <a:pPr lvl="0" algn="just">
              <a:spcAft>
                <a:spcPts val="600"/>
              </a:spcAft>
            </a:pPr>
            <a:endParaRPr lang="it-IT" i="1" dirty="0">
              <a:solidFill>
                <a:schemeClr val="tx1"/>
              </a:solidFill>
              <a:latin typeface="Garamond" panose="02020404030301010803" pitchFamily="18" charset="0"/>
              <a:ea typeface="Times New Roman" panose="02020603050405020304" pitchFamily="18" charset="0"/>
              <a:cs typeface="Times New Roman" panose="02020603050405020304" pitchFamily="18" charset="0"/>
            </a:endParaRPr>
          </a:p>
          <a:p>
            <a:endParaRPr lang="it-IT" i="1" dirty="0" smtClean="0">
              <a:solidFill>
                <a:schemeClr val="tx1"/>
              </a:solidFill>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5391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EDA40654-A176-4F69-9887-005740AD4085}"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309315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endParaRPr lang="it-IT" dirty="0" smtClean="0">
              <a:latin typeface="Garamond" panose="02020404030301010803" pitchFamily="18" charset="0"/>
            </a:endParaRPr>
          </a:p>
          <a:p>
            <a:r>
              <a:rPr lang="it-IT" dirty="0" smtClean="0">
                <a:latin typeface="Garamond" panose="02020404030301010803" pitchFamily="18" charset="0"/>
              </a:rPr>
              <a:t>Il </a:t>
            </a:r>
            <a:r>
              <a:rPr lang="it-IT" dirty="0">
                <a:latin typeface="Garamond" panose="02020404030301010803" pitchFamily="18" charset="0"/>
              </a:rPr>
              <a:t>Discorso della montagna (Mt 5), per esempio, non ha nessuna etichetta confessionale, rinnova l'esistenza umana come tale e può valere per chiunque. Le situazioni di convivenze dirompenti che vediamo nel mondo sono la dimostrazione della necessità di imparare a convivere tra diversi; in caso contrario non </a:t>
            </a:r>
            <a:r>
              <a:rPr lang="it-IT" dirty="0" err="1">
                <a:latin typeface="Garamond" panose="02020404030301010803" pitchFamily="18" charset="0"/>
              </a:rPr>
              <a:t>sopravviveremo</a:t>
            </a:r>
            <a:r>
              <a:rPr lang="it-IT" dirty="0">
                <a:latin typeface="Garamond" panose="02020404030301010803" pitchFamily="18" charset="0"/>
              </a:rPr>
              <a:t> come umanità</a:t>
            </a:r>
            <a:r>
              <a:rPr lang="it-IT" dirty="0" smtClean="0">
                <a:latin typeface="Garamond" panose="02020404030301010803" pitchFamily="18" charset="0"/>
              </a:rPr>
              <a:t>.</a:t>
            </a:r>
          </a:p>
          <a:p>
            <a:endParaRPr lang="it-IT" dirty="0">
              <a:latin typeface="Garamond" panose="02020404030301010803" pitchFamily="18" charset="0"/>
            </a:endParaRPr>
          </a:p>
          <a:p>
            <a:pPr lvl="0" algn="just">
              <a:spcAft>
                <a:spcPts val="600"/>
              </a:spcAft>
            </a:pPr>
            <a:endParaRPr lang="it-IT" b="1" cap="all" dirty="0" smtClean="0">
              <a:solidFill>
                <a:srgbClr val="C00000"/>
              </a:solidFill>
              <a:latin typeface="Garamond" panose="02020404030301010803" pitchFamily="18" charset="0"/>
              <a:ea typeface="Times New Roman" panose="02020603050405020304" pitchFamily="18" charset="0"/>
              <a:cs typeface="Times New Roman" panose="02020603050405020304" pitchFamily="18" charset="0"/>
            </a:endParaRPr>
          </a:p>
          <a:p>
            <a:pPr lvl="0" algn="just">
              <a:spcAft>
                <a:spcPts val="600"/>
              </a:spcAft>
            </a:pPr>
            <a:r>
              <a:rPr lang="it-IT" b="1" cap="all" dirty="0" smtClean="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ALTRI </a:t>
            </a:r>
            <a:r>
              <a:rPr lang="it-IT" b="1" cap="all"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MATERIALI MARTINIANI</a:t>
            </a:r>
            <a:endParaRPr lang="it-IT"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gn="just">
              <a:spcAft>
                <a:spcPts val="600"/>
              </a:spcAft>
            </a:pPr>
            <a:r>
              <a:rPr lang="it-IT" b="1" dirty="0">
                <a:solidFill>
                  <a:schemeClr val="tx1"/>
                </a:solidFill>
                <a:latin typeface="Garamond" panose="02020404030301010803" pitchFamily="18" charset="0"/>
                <a:ea typeface="Times New Roman" panose="02020603050405020304" pitchFamily="18" charset="0"/>
                <a:cs typeface="Times New Roman" panose="02020603050405020304" pitchFamily="18" charset="0"/>
                <a:hlinkClick r:id="rId2"/>
              </a:rPr>
              <a:t>Videointervista a Carlo Maria Martini </a:t>
            </a:r>
            <a:r>
              <a:rPr lang="it-IT" i="1"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a cura di don Massimo Mapelli, Milano, ottobre 2009</a:t>
            </a:r>
            <a:endParaRPr lang="it-IT" dirty="0" smtClean="0">
              <a:latin typeface="Garamond" panose="02020404030301010803" pitchFamily="18" charset="0"/>
            </a:endParaRPr>
          </a:p>
          <a:p>
            <a:endParaRPr lang="it-IT" dirty="0">
              <a:latin typeface="Garamond" panose="02020404030301010803" pitchFamily="18" charset="0"/>
            </a:endParaRP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smtClean="0"/>
              <a:t>Percorso didattico: DIALOGO – UDA/ Porto d’avvio «Cos’è il dialogo?»</a:t>
            </a:r>
            <a:endParaRPr lang="it-IT" b="1" dirty="0"/>
          </a:p>
        </p:txBody>
      </p:sp>
    </p:spTree>
    <p:extLst>
      <p:ext uri="{BB962C8B-B14F-4D97-AF65-F5344CB8AC3E}">
        <p14:creationId xmlns:p14="http://schemas.microsoft.com/office/powerpoint/2010/main" val="2890724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91E28FE8-3BBD-44CD-869D-3818841FEAB3}"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555998" y="1448076"/>
            <a:ext cx="9013005" cy="500932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600"/>
              </a:spcAft>
            </a:pPr>
            <a:r>
              <a:rPr lang="it-IT"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ALTRI TESTI DI RIFERIMENTO</a:t>
            </a:r>
          </a:p>
          <a:p>
            <a:r>
              <a:rPr lang="it-IT" b="1" dirty="0">
                <a:solidFill>
                  <a:schemeClr val="tx1"/>
                </a:solidFill>
                <a:latin typeface="Garamond" panose="02020404030301010803" pitchFamily="18" charset="0"/>
              </a:rPr>
              <a:t>Il Dialogo</a:t>
            </a:r>
            <a:endParaRPr lang="it-IT" dirty="0">
              <a:solidFill>
                <a:schemeClr val="tx1"/>
              </a:solidFill>
              <a:latin typeface="Garamond" panose="02020404030301010803" pitchFamily="18" charset="0"/>
            </a:endParaRPr>
          </a:p>
          <a:p>
            <a:r>
              <a:rPr lang="it-IT" i="1" dirty="0" smtClean="0">
                <a:solidFill>
                  <a:schemeClr val="tx1"/>
                </a:solidFill>
                <a:latin typeface="Garamond" panose="02020404030301010803" pitchFamily="18" charset="0"/>
              </a:rPr>
              <a:t>Brani tratti da </a:t>
            </a:r>
            <a:r>
              <a:rPr lang="it-IT" dirty="0" smtClean="0">
                <a:solidFill>
                  <a:schemeClr val="tx1"/>
                </a:solidFill>
                <a:latin typeface="Garamond" panose="02020404030301010803" pitchFamily="18" charset="0"/>
              </a:rPr>
              <a:t>Martin </a:t>
            </a:r>
            <a:r>
              <a:rPr lang="it-IT" dirty="0" err="1" smtClean="0">
                <a:solidFill>
                  <a:schemeClr val="tx1"/>
                </a:solidFill>
                <a:latin typeface="Garamond" panose="02020404030301010803" pitchFamily="18" charset="0"/>
              </a:rPr>
              <a:t>Buber</a:t>
            </a:r>
            <a:r>
              <a:rPr lang="it-IT" i="1" dirty="0" smtClean="0">
                <a:solidFill>
                  <a:schemeClr val="tx1"/>
                </a:solidFill>
                <a:latin typeface="Garamond" panose="02020404030301010803" pitchFamily="18" charset="0"/>
              </a:rPr>
              <a:t>,  </a:t>
            </a:r>
            <a:r>
              <a:rPr lang="it-IT" b="1" i="1" dirty="0" smtClean="0">
                <a:solidFill>
                  <a:schemeClr val="tx1"/>
                </a:solidFill>
                <a:latin typeface="Garamond" panose="02020404030301010803" pitchFamily="18" charset="0"/>
              </a:rPr>
              <a:t>Il </a:t>
            </a:r>
            <a:r>
              <a:rPr lang="it-IT" b="1" i="1" dirty="0">
                <a:solidFill>
                  <a:schemeClr val="tx1"/>
                </a:solidFill>
                <a:latin typeface="Garamond" panose="02020404030301010803" pitchFamily="18" charset="0"/>
              </a:rPr>
              <a:t>principio dialogico e altri saggi</a:t>
            </a:r>
            <a:r>
              <a:rPr lang="it-IT" i="1" dirty="0">
                <a:solidFill>
                  <a:schemeClr val="tx1"/>
                </a:solidFill>
                <a:latin typeface="Garamond" panose="02020404030301010803" pitchFamily="18" charset="0"/>
              </a:rPr>
              <a:t>, </a:t>
            </a:r>
            <a:r>
              <a:rPr lang="it-IT" dirty="0">
                <a:solidFill>
                  <a:schemeClr val="tx1"/>
                </a:solidFill>
                <a:latin typeface="Garamond" panose="02020404030301010803" pitchFamily="18" charset="0"/>
              </a:rPr>
              <a:t>San Paolo, Milano 1993</a:t>
            </a:r>
          </a:p>
          <a:p>
            <a:endParaRPr lang="it-IT" sz="1200" dirty="0">
              <a:latin typeface="Garamond" panose="02020404030301010803" pitchFamily="18" charset="0"/>
            </a:endParaRPr>
          </a:p>
          <a:p>
            <a:r>
              <a:rPr lang="it-IT" dirty="0">
                <a:latin typeface="Garamond" panose="02020404030301010803" pitchFamily="18" charset="0"/>
              </a:rPr>
              <a:t>La vita dell’essere umano non consiste soltanto nell’ambito dei verbi transitivi. Non consiste soltanto in attività che hanno qualcosa per oggetto. Percepisco qualcosa, provo qualcosa, mi rappresento qualcosa, voglio qualcosa, sento qualcosa. Penso qualcosa. La vita dell’essere umano non consiste solo in questo e in cose del genere. </a:t>
            </a:r>
          </a:p>
          <a:p>
            <a:r>
              <a:rPr lang="it-IT" dirty="0">
                <a:latin typeface="Garamond" panose="02020404030301010803" pitchFamily="18" charset="0"/>
              </a:rPr>
              <a:t>Tutto questo e cose di questo genere insieme fondano il regno dell’ </a:t>
            </a:r>
            <a:r>
              <a:rPr lang="it-IT" i="1" dirty="0">
                <a:latin typeface="Garamond" panose="02020404030301010803" pitchFamily="18" charset="0"/>
              </a:rPr>
              <a:t>esso</a:t>
            </a:r>
            <a:r>
              <a:rPr lang="it-IT" dirty="0">
                <a:latin typeface="Garamond" panose="02020404030301010803" pitchFamily="18" charset="0"/>
              </a:rPr>
              <a:t>. </a:t>
            </a:r>
          </a:p>
          <a:p>
            <a:r>
              <a:rPr lang="it-IT" dirty="0" smtClean="0">
                <a:latin typeface="Garamond" panose="02020404030301010803" pitchFamily="18" charset="0"/>
              </a:rPr>
              <a:t>Ma </a:t>
            </a:r>
            <a:r>
              <a:rPr lang="it-IT" dirty="0">
                <a:latin typeface="Garamond" panose="02020404030301010803" pitchFamily="18" charset="0"/>
              </a:rPr>
              <a:t>il regno del </a:t>
            </a:r>
            <a:r>
              <a:rPr lang="it-IT" i="1" dirty="0">
                <a:latin typeface="Garamond" panose="02020404030301010803" pitchFamily="18" charset="0"/>
              </a:rPr>
              <a:t>tu</a:t>
            </a:r>
            <a:r>
              <a:rPr lang="it-IT" dirty="0">
                <a:latin typeface="Garamond" panose="02020404030301010803" pitchFamily="18" charset="0"/>
              </a:rPr>
              <a:t> ha un altro fondamento.</a:t>
            </a:r>
          </a:p>
          <a:p>
            <a:r>
              <a:rPr lang="it-IT" dirty="0">
                <a:latin typeface="Garamond" panose="02020404030301010803" pitchFamily="18" charset="0"/>
              </a:rPr>
              <a:t>L’</a:t>
            </a:r>
            <a:r>
              <a:rPr lang="it-IT" i="1" dirty="0">
                <a:latin typeface="Garamond" panose="02020404030301010803" pitchFamily="18" charset="0"/>
              </a:rPr>
              <a:t>esso</a:t>
            </a:r>
            <a:r>
              <a:rPr lang="it-IT" dirty="0">
                <a:latin typeface="Garamond" panose="02020404030301010803" pitchFamily="18" charset="0"/>
              </a:rPr>
              <a:t> è un oggetto, il </a:t>
            </a:r>
            <a:r>
              <a:rPr lang="it-IT" i="1" dirty="0">
                <a:latin typeface="Garamond" panose="02020404030301010803" pitchFamily="18" charset="0"/>
              </a:rPr>
              <a:t>tu</a:t>
            </a:r>
            <a:r>
              <a:rPr lang="it-IT" dirty="0">
                <a:latin typeface="Garamond" panose="02020404030301010803" pitchFamily="18" charset="0"/>
              </a:rPr>
              <a:t> è una presenza. </a:t>
            </a:r>
          </a:p>
          <a:p>
            <a:r>
              <a:rPr lang="it-IT" dirty="0">
                <a:latin typeface="Garamond" panose="02020404030301010803" pitchFamily="18" charset="0"/>
              </a:rPr>
              <a:t>Chi dice </a:t>
            </a:r>
            <a:r>
              <a:rPr lang="it-IT" i="1" dirty="0">
                <a:latin typeface="Garamond" panose="02020404030301010803" pitchFamily="18" charset="0"/>
              </a:rPr>
              <a:t>tu</a:t>
            </a:r>
            <a:r>
              <a:rPr lang="it-IT" dirty="0">
                <a:latin typeface="Garamond" panose="02020404030301010803" pitchFamily="18" charset="0"/>
              </a:rPr>
              <a:t> non ha qualcosa per oggetto. Non ha nulla. Ma sta nella relazione.</a:t>
            </a:r>
          </a:p>
          <a:p>
            <a:r>
              <a:rPr lang="it-IT" dirty="0">
                <a:latin typeface="Garamond" panose="02020404030301010803" pitchFamily="18" charset="0"/>
              </a:rPr>
              <a:t>La parola fondamentale </a:t>
            </a:r>
            <a:r>
              <a:rPr lang="it-IT" i="1" dirty="0">
                <a:latin typeface="Garamond" panose="02020404030301010803" pitchFamily="18" charset="0"/>
              </a:rPr>
              <a:t>io – tu</a:t>
            </a:r>
            <a:r>
              <a:rPr lang="it-IT" dirty="0">
                <a:latin typeface="Garamond" panose="02020404030301010803" pitchFamily="18" charset="0"/>
              </a:rPr>
              <a:t>  fonda il mondo della relazione.</a:t>
            </a:r>
          </a:p>
          <a:p>
            <a:endParaRPr lang="it-IT" sz="1200" dirty="0">
              <a:latin typeface="Garamond" panose="02020404030301010803" pitchFamily="18" charset="0"/>
            </a:endParaRPr>
          </a:p>
          <a:p>
            <a:r>
              <a:rPr lang="it-IT" b="1" dirty="0">
                <a:solidFill>
                  <a:srgbClr val="0070C0"/>
                </a:solidFill>
                <a:latin typeface="Garamond" panose="02020404030301010803" pitchFamily="18" charset="0"/>
              </a:rPr>
              <a:t>La relazione è </a:t>
            </a:r>
            <a:r>
              <a:rPr lang="it-IT" b="1" dirty="0" smtClean="0">
                <a:solidFill>
                  <a:srgbClr val="0070C0"/>
                </a:solidFill>
                <a:latin typeface="Garamond" panose="02020404030301010803" pitchFamily="18" charset="0"/>
              </a:rPr>
              <a:t>reciprocità</a:t>
            </a:r>
            <a:endParaRPr lang="it-IT" b="1" dirty="0">
              <a:solidFill>
                <a:srgbClr val="0070C0"/>
              </a:solidFill>
              <a:latin typeface="Garamond" panose="02020404030301010803" pitchFamily="18" charset="0"/>
            </a:endParaRPr>
          </a:p>
          <a:p>
            <a:r>
              <a:rPr lang="it-IT" dirty="0">
                <a:latin typeface="Garamond" panose="02020404030301010803" pitchFamily="18" charset="0"/>
              </a:rPr>
              <a:t>Se sto di fronte a un uomo come di fronte al mio </a:t>
            </a:r>
            <a:r>
              <a:rPr lang="it-IT" i="1" dirty="0">
                <a:latin typeface="Garamond" panose="02020404030301010803" pitchFamily="18" charset="0"/>
              </a:rPr>
              <a:t>tu</a:t>
            </a:r>
            <a:r>
              <a:rPr lang="it-IT" dirty="0">
                <a:latin typeface="Garamond" panose="02020404030301010803" pitchFamily="18" charset="0"/>
              </a:rPr>
              <a:t>, se gli rivolgo la parola fondamentale </a:t>
            </a:r>
            <a:r>
              <a:rPr lang="it-IT" i="1" dirty="0">
                <a:latin typeface="Garamond" panose="02020404030301010803" pitchFamily="18" charset="0"/>
              </a:rPr>
              <a:t>io-tu</a:t>
            </a:r>
            <a:r>
              <a:rPr lang="it-IT" dirty="0">
                <a:latin typeface="Garamond" panose="02020404030301010803" pitchFamily="18" charset="0"/>
              </a:rPr>
              <a:t>, egli non </a:t>
            </a:r>
            <a:r>
              <a:rPr lang="it-IT" dirty="0" smtClean="0">
                <a:latin typeface="Garamond" panose="02020404030301010803" pitchFamily="18" charset="0"/>
              </a:rPr>
              <a:t>è una cosa tra le cose, e non è fatto di cose. Non è un lui o un lei limitato da altri lui e altre </a:t>
            </a:r>
            <a:r>
              <a:rPr lang="it-IT" dirty="0" smtClean="0">
                <a:latin typeface="Garamond" panose="02020404030301010803" pitchFamily="18" charset="0"/>
              </a:rPr>
              <a:t>lei, </a:t>
            </a:r>
            <a:r>
              <a:rPr lang="it-IT" dirty="0" smtClean="0"/>
              <a:t> </a:t>
            </a:r>
          </a:p>
          <a:p>
            <a:pPr>
              <a:lnSpc>
                <a:spcPct val="107000"/>
              </a:lnSpc>
              <a:spcAft>
                <a:spcPts val="600"/>
              </a:spcAft>
            </a:pPr>
            <a:endPar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E8C2849-1B9D-47CD-A36F-6D1BB411FE1E}"/>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smtClean="0"/>
              <a:t>Percorso didattico: DIALOGO – UDA/ Porto d’avvio «Cos’è il dialogo?»</a:t>
            </a:r>
            <a:endParaRPr lang="it-IT" b="1" dirty="0"/>
          </a:p>
        </p:txBody>
      </p:sp>
    </p:spTree>
    <p:extLst>
      <p:ext uri="{BB962C8B-B14F-4D97-AF65-F5344CB8AC3E}">
        <p14:creationId xmlns:p14="http://schemas.microsoft.com/office/powerpoint/2010/main" val="786470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EDA40654-A176-4F69-9887-005740AD4085}"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397031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egli è </a:t>
            </a:r>
            <a:r>
              <a:rPr lang="it-IT" i="1" dirty="0">
                <a:latin typeface="Garamond" panose="02020404030301010803" pitchFamily="18" charset="0"/>
              </a:rPr>
              <a:t>tu</a:t>
            </a:r>
            <a:r>
              <a:rPr lang="it-IT" dirty="0">
                <a:latin typeface="Garamond" panose="02020404030301010803" pitchFamily="18" charset="0"/>
              </a:rPr>
              <a:t> e riempie la volta del cielo. Non come se non ci fosse niente altro che lui, ma tutto il resto vive nella sua luce. </a:t>
            </a:r>
          </a:p>
          <a:p>
            <a:r>
              <a:rPr lang="it-IT" i="1" dirty="0">
                <a:latin typeface="Garamond" panose="02020404030301010803" pitchFamily="18" charset="0"/>
              </a:rPr>
              <a:t>Ma cosa si sperimenta del tu? </a:t>
            </a:r>
            <a:endParaRPr lang="it-IT" dirty="0">
              <a:latin typeface="Garamond" panose="02020404030301010803" pitchFamily="18" charset="0"/>
            </a:endParaRPr>
          </a:p>
          <a:p>
            <a:r>
              <a:rPr lang="it-IT" i="1" dirty="0">
                <a:latin typeface="Garamond" panose="02020404030301010803" pitchFamily="18" charset="0"/>
              </a:rPr>
              <a:t>Proprio nulla, perché non si sperimenta.</a:t>
            </a:r>
            <a:endParaRPr lang="it-IT" dirty="0">
              <a:latin typeface="Garamond" panose="02020404030301010803" pitchFamily="18" charset="0"/>
            </a:endParaRPr>
          </a:p>
          <a:p>
            <a:r>
              <a:rPr lang="it-IT" i="1" dirty="0">
                <a:latin typeface="Garamond" panose="02020404030301010803" pitchFamily="18" charset="0"/>
              </a:rPr>
              <a:t>Che cosa sai allora del tu?</a:t>
            </a:r>
            <a:endParaRPr lang="it-IT" dirty="0">
              <a:latin typeface="Garamond" panose="02020404030301010803" pitchFamily="18" charset="0"/>
            </a:endParaRPr>
          </a:p>
          <a:p>
            <a:r>
              <a:rPr lang="it-IT" i="1" dirty="0">
                <a:latin typeface="Garamond" panose="02020404030301010803" pitchFamily="18" charset="0"/>
              </a:rPr>
              <a:t>Semplicemente tutto. </a:t>
            </a:r>
            <a:endParaRPr lang="it-IT" dirty="0">
              <a:latin typeface="Garamond" panose="02020404030301010803" pitchFamily="18" charset="0"/>
            </a:endParaRPr>
          </a:p>
          <a:p>
            <a:r>
              <a:rPr lang="it-IT" dirty="0">
                <a:latin typeface="Garamond" panose="02020404030301010803" pitchFamily="18" charset="0"/>
              </a:rPr>
              <a:t>Il </a:t>
            </a:r>
            <a:r>
              <a:rPr lang="it-IT" i="1" dirty="0">
                <a:latin typeface="Garamond" panose="02020404030301010803" pitchFamily="18" charset="0"/>
              </a:rPr>
              <a:t>tu</a:t>
            </a:r>
            <a:r>
              <a:rPr lang="it-IT" dirty="0">
                <a:latin typeface="Garamond" panose="02020404030301010803" pitchFamily="18" charset="0"/>
              </a:rPr>
              <a:t> mi incontra nella gratuità, non si trova nella ricerca.  Ma è un’azione fondamentale del mio essere, una mia azione essenziale, che io gli rivolga la parola fondamentale. </a:t>
            </a:r>
          </a:p>
          <a:p>
            <a:r>
              <a:rPr lang="it-IT" dirty="0">
                <a:latin typeface="Garamond" panose="02020404030301010803" pitchFamily="18" charset="0"/>
              </a:rPr>
              <a:t>Il </a:t>
            </a:r>
            <a:r>
              <a:rPr lang="it-IT" i="1" dirty="0">
                <a:latin typeface="Garamond" panose="02020404030301010803" pitchFamily="18" charset="0"/>
              </a:rPr>
              <a:t>tu</a:t>
            </a:r>
            <a:r>
              <a:rPr lang="it-IT" dirty="0">
                <a:latin typeface="Garamond" panose="02020404030301010803" pitchFamily="18" charset="0"/>
              </a:rPr>
              <a:t> mi incontra. Ma io entro con lui nella relazione immediata. Così la relazione è al tempo stesso essere scelti e scegliere, patire e agire. </a:t>
            </a:r>
          </a:p>
          <a:p>
            <a:r>
              <a:rPr lang="it-IT" dirty="0">
                <a:latin typeface="Garamond" panose="02020404030301010803" pitchFamily="18" charset="0"/>
              </a:rPr>
              <a:t> </a:t>
            </a:r>
          </a:p>
          <a:p>
            <a:r>
              <a:rPr lang="it-IT" dirty="0">
                <a:latin typeface="Garamond" panose="02020404030301010803" pitchFamily="18" charset="0"/>
              </a:rPr>
              <a:t>La vera distanza tra il </a:t>
            </a:r>
            <a:r>
              <a:rPr lang="it-IT" i="1" dirty="0">
                <a:latin typeface="Garamond" panose="02020404030301010803" pitchFamily="18" charset="0"/>
              </a:rPr>
              <a:t>tu</a:t>
            </a:r>
            <a:r>
              <a:rPr lang="it-IT" dirty="0">
                <a:latin typeface="Garamond" panose="02020404030301010803" pitchFamily="18" charset="0"/>
              </a:rPr>
              <a:t> e l’</a:t>
            </a:r>
            <a:r>
              <a:rPr lang="it-IT" i="1" dirty="0">
                <a:latin typeface="Garamond" panose="02020404030301010803" pitchFamily="18" charset="0"/>
              </a:rPr>
              <a:t>esso</a:t>
            </a:r>
            <a:r>
              <a:rPr lang="it-IT" dirty="0">
                <a:latin typeface="Garamond" panose="02020404030301010803" pitchFamily="18" charset="0"/>
              </a:rPr>
              <a:t> è la distanza che c’è tra la presenza e l’oggetto. … Solo nel farsi presenza del </a:t>
            </a:r>
            <a:r>
              <a:rPr lang="it-IT" i="1" dirty="0">
                <a:latin typeface="Garamond" panose="02020404030301010803" pitchFamily="18" charset="0"/>
              </a:rPr>
              <a:t>tu</a:t>
            </a:r>
            <a:r>
              <a:rPr lang="it-IT" dirty="0">
                <a:latin typeface="Garamond" panose="02020404030301010803" pitchFamily="18" charset="0"/>
              </a:rPr>
              <a:t>, il presente nasce. </a:t>
            </a:r>
          </a:p>
          <a:p>
            <a:r>
              <a:rPr lang="it-IT" dirty="0">
                <a:latin typeface="Garamond" panose="02020404030301010803" pitchFamily="18" charset="0"/>
              </a:rPr>
              <a:t>All’inizio è la relazione … l’uomo diventa io a contatto con il </a:t>
            </a:r>
            <a:r>
              <a:rPr lang="it-IT" i="1" dirty="0">
                <a:latin typeface="Garamond" panose="02020404030301010803" pitchFamily="18" charset="0"/>
              </a:rPr>
              <a:t>tu</a:t>
            </a:r>
            <a:r>
              <a:rPr lang="it-IT" dirty="0" smtClean="0">
                <a:latin typeface="Garamond" panose="02020404030301010803" pitchFamily="18" charset="0"/>
              </a:rPr>
              <a:t>.</a:t>
            </a:r>
            <a:endParaRPr lang="it-IT" dirty="0">
              <a:latin typeface="Garamond" panose="02020404030301010803" pitchFamily="18" charset="0"/>
            </a:endParaRP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smtClean="0"/>
              <a:t>Percorso didattico: DIALOGO – UDA/ Porto d’avvio «Cos’è il dialogo?»</a:t>
            </a:r>
            <a:endParaRPr lang="it-IT" b="1" dirty="0"/>
          </a:p>
        </p:txBody>
      </p:sp>
    </p:spTree>
    <p:extLst>
      <p:ext uri="{BB962C8B-B14F-4D97-AF65-F5344CB8AC3E}">
        <p14:creationId xmlns:p14="http://schemas.microsoft.com/office/powerpoint/2010/main" val="4130625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EDA40654-A176-4F69-9887-005740AD4085}" type="datetime1">
              <a:rPr lang="it-IT" smtClean="0"/>
              <a:t>13/12/2021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323562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Il mondo della relazione: qui </a:t>
            </a:r>
            <a:r>
              <a:rPr lang="it-IT" i="1" dirty="0">
                <a:latin typeface="Garamond" panose="02020404030301010803" pitchFamily="18" charset="0"/>
              </a:rPr>
              <a:t>io e tu</a:t>
            </a:r>
            <a:r>
              <a:rPr lang="it-IT" dirty="0">
                <a:latin typeface="Garamond" panose="02020404030301010803" pitchFamily="18" charset="0"/>
              </a:rPr>
              <a:t> sono uno di fronte all’altro vicendevolmente liberi, in una reciprocità che non è coinvolta in alcuna causalità, qui è garantita all’uomo la libertà sua e quella dell’essere. </a:t>
            </a:r>
          </a:p>
          <a:p>
            <a:r>
              <a:rPr lang="it-IT" dirty="0" smtClean="0">
                <a:latin typeface="Garamond" panose="02020404030301010803" pitchFamily="18" charset="0"/>
              </a:rPr>
              <a:t>La </a:t>
            </a:r>
            <a:r>
              <a:rPr lang="it-IT" dirty="0">
                <a:latin typeface="Garamond" panose="02020404030301010803" pitchFamily="18" charset="0"/>
              </a:rPr>
              <a:t>vera dialettica non è un monologo del pensatore solitario con se stesso, è un dialogo tra l’</a:t>
            </a:r>
            <a:r>
              <a:rPr lang="it-IT" i="1" dirty="0">
                <a:latin typeface="Garamond" panose="02020404030301010803" pitchFamily="18" charset="0"/>
              </a:rPr>
              <a:t> io e il tu</a:t>
            </a:r>
            <a:r>
              <a:rPr lang="it-IT" dirty="0">
                <a:latin typeface="Garamond" panose="02020404030301010803" pitchFamily="18" charset="0"/>
              </a:rPr>
              <a:t>. </a:t>
            </a:r>
          </a:p>
          <a:p>
            <a:r>
              <a:rPr lang="it-IT" dirty="0">
                <a:latin typeface="Garamond" panose="02020404030301010803" pitchFamily="18" charset="0"/>
              </a:rPr>
              <a:t>Il </a:t>
            </a:r>
            <a:r>
              <a:rPr lang="it-IT" i="1" dirty="0">
                <a:latin typeface="Garamond" panose="02020404030301010803" pitchFamily="18" charset="0"/>
              </a:rPr>
              <a:t>tu</a:t>
            </a:r>
            <a:r>
              <a:rPr lang="it-IT" dirty="0">
                <a:latin typeface="Garamond" panose="02020404030301010803" pitchFamily="18" charset="0"/>
              </a:rPr>
              <a:t> non è l’altro arrendevole, ma un </a:t>
            </a:r>
            <a:r>
              <a:rPr lang="it-IT" i="1" dirty="0">
                <a:latin typeface="Garamond" panose="02020404030301010803" pitchFamily="18" charset="0"/>
              </a:rPr>
              <a:t>tu</a:t>
            </a:r>
            <a:r>
              <a:rPr lang="it-IT" dirty="0">
                <a:latin typeface="Garamond" panose="02020404030301010803" pitchFamily="18" charset="0"/>
              </a:rPr>
              <a:t> che oppone resistenza, perché lì si tratta veramente dell’altro, che pensa diversamente cose diverse. </a:t>
            </a:r>
            <a:endParaRPr lang="it-IT" dirty="0" smtClean="0">
              <a:latin typeface="Garamond" panose="02020404030301010803" pitchFamily="18" charset="0"/>
            </a:endParaRPr>
          </a:p>
          <a:p>
            <a:endParaRPr lang="it-IT" dirty="0">
              <a:latin typeface="Garamond" panose="02020404030301010803" pitchFamily="18" charset="0"/>
            </a:endParaRPr>
          </a:p>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DALLA RIVISTA «AGGIORNAMENTI SOCIALI»</a:t>
            </a:r>
          </a:p>
          <a:p>
            <a:r>
              <a:rPr lang="it-IT" dirty="0" smtClean="0">
                <a:solidFill>
                  <a:schemeClr val="tx1"/>
                </a:solidFill>
                <a:latin typeface="Garamond" panose="02020404030301010803" pitchFamily="18" charset="0"/>
              </a:rPr>
              <a:t>G. </a:t>
            </a:r>
            <a:r>
              <a:rPr lang="it-IT" dirty="0" err="1" smtClean="0">
                <a:solidFill>
                  <a:schemeClr val="tx1"/>
                </a:solidFill>
                <a:latin typeface="Garamond" panose="02020404030301010803" pitchFamily="18" charset="0"/>
              </a:rPr>
              <a:t>Riggio</a:t>
            </a:r>
            <a:r>
              <a:rPr lang="it-IT" dirty="0" smtClean="0">
                <a:solidFill>
                  <a:schemeClr val="tx1"/>
                </a:solidFill>
                <a:latin typeface="Garamond" panose="02020404030301010803" pitchFamily="18" charset="0"/>
              </a:rPr>
              <a:t>, </a:t>
            </a:r>
            <a:r>
              <a:rPr lang="it-IT" b="1" dirty="0" smtClean="0">
                <a:solidFill>
                  <a:schemeClr val="tx1"/>
                </a:solidFill>
                <a:latin typeface="Garamond" panose="02020404030301010803" pitchFamily="18" charset="0"/>
                <a:hlinkClick r:id="rId2"/>
              </a:rPr>
              <a:t>Bibbia aperta. Dialogo</a:t>
            </a:r>
            <a:r>
              <a:rPr lang="it-IT" dirty="0" smtClean="0">
                <a:solidFill>
                  <a:schemeClr val="tx1"/>
                </a:solidFill>
                <a:latin typeface="Garamond" panose="02020404030301010803" pitchFamily="18" charset="0"/>
              </a:rPr>
              <a:t>, Aggiornamenti </a:t>
            </a:r>
            <a:r>
              <a:rPr lang="it-IT" dirty="0">
                <a:solidFill>
                  <a:schemeClr val="tx1"/>
                </a:solidFill>
                <a:latin typeface="Garamond" panose="02020404030301010803" pitchFamily="18" charset="0"/>
              </a:rPr>
              <a:t>Sociali, gennaio </a:t>
            </a:r>
            <a:r>
              <a:rPr lang="it-IT" dirty="0" smtClean="0">
                <a:solidFill>
                  <a:schemeClr val="tx1"/>
                </a:solidFill>
                <a:latin typeface="Garamond" panose="02020404030301010803" pitchFamily="18" charset="0"/>
              </a:rPr>
              <a:t>2017</a:t>
            </a:r>
            <a:endParaRPr lang="it-IT" dirty="0">
              <a:solidFill>
                <a:schemeClr val="tx1"/>
              </a:solidFill>
              <a:latin typeface="Garamond" panose="02020404030301010803" pitchFamily="18" charset="0"/>
            </a:endParaRPr>
          </a:p>
          <a:p>
            <a:endParaRPr lang="it-IT" dirty="0">
              <a:latin typeface="Garamond" panose="02020404030301010803" pitchFamily="18" charset="0"/>
            </a:endParaRP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smtClean="0"/>
              <a:t>Percorso didattico: DIALOGO – UDA/ Porto d’avvio «Cos’è il dialogo?»</a:t>
            </a:r>
            <a:endParaRPr lang="it-IT" b="1" dirty="0"/>
          </a:p>
        </p:txBody>
      </p:sp>
    </p:spTree>
    <p:extLst>
      <p:ext uri="{BB962C8B-B14F-4D97-AF65-F5344CB8AC3E}">
        <p14:creationId xmlns:p14="http://schemas.microsoft.com/office/powerpoint/2010/main" val="18492352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MM_Cittadinanza_U1.pptx" id="{F3DA9416-EC5B-458A-A86B-78426769E64B}" vid="{8D487880-EEB7-4A99-895D-64EBF4FFBE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5D53B7-CFB7-49A3-8D2C-1FB75585C0D9}">
  <ds:schemaRefs>
    <ds:schemaRef ds:uri="http://schemas.microsoft.com/sharepoint/v3/contenttype/forms"/>
  </ds:schemaRefs>
</ds:datastoreItem>
</file>

<file path=customXml/itemProps2.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113BFC-66CE-4CD7-A36C-32BB389EA2A7}">
  <ds:schemaRefs>
    <ds:schemaRef ds:uri="http://schemas.microsoft.com/office/2006/documentManagement/types"/>
    <ds:schemaRef ds:uri="http://schemas.microsoft.com/office/2006/metadata/properties"/>
    <ds:schemaRef ds:uri="http://purl.org/dc/terms/"/>
    <ds:schemaRef ds:uri="43f2dd92-7763-4bff-8f1b-6d6609a9b2be"/>
    <ds:schemaRef ds:uri="http://schemas.microsoft.com/office/infopath/2007/PartnerControls"/>
    <ds:schemaRef ds:uri="http://purl.org/dc/dcmitype/"/>
    <ds:schemaRef ds:uri="a7199cc5-02f3-45e2-a878-f43d72996dca"/>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FCMM_Cittadinanza_U1</Template>
  <TotalTime>557</TotalTime>
  <Words>1523</Words>
  <Application>Microsoft Office PowerPoint</Application>
  <PresentationFormat>A4 (21x29,7 cm)</PresentationFormat>
  <Paragraphs>96</Paragraphs>
  <Slides>10</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Garamond</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FCMM_Cittadinanza_U2</dc:title>
  <dc:creator>Federico Defendenti</dc:creator>
  <cp:lastModifiedBy>Maria Grazia Tanara</cp:lastModifiedBy>
  <cp:revision>62</cp:revision>
  <dcterms:created xsi:type="dcterms:W3CDTF">2021-02-15T14:09:09Z</dcterms:created>
  <dcterms:modified xsi:type="dcterms:W3CDTF">2021-12-13T09:52:16Z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