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5"/>
  </p:notesMasterIdLst>
  <p:sldIdLst>
    <p:sldId id="256" r:id="rId5"/>
    <p:sldId id="257" r:id="rId6"/>
    <p:sldId id="275" r:id="rId7"/>
    <p:sldId id="279" r:id="rId8"/>
    <p:sldId id="303" r:id="rId9"/>
    <p:sldId id="316" r:id="rId10"/>
    <p:sldId id="317" r:id="rId11"/>
    <p:sldId id="318" r:id="rId12"/>
    <p:sldId id="319" r:id="rId13"/>
    <p:sldId id="304" r:id="rId14"/>
    <p:sldId id="320" r:id="rId15"/>
    <p:sldId id="312" r:id="rId16"/>
    <p:sldId id="321" r:id="rId17"/>
    <p:sldId id="322" r:id="rId18"/>
    <p:sldId id="323" r:id="rId19"/>
    <p:sldId id="324" r:id="rId20"/>
    <p:sldId id="305" r:id="rId21"/>
    <p:sldId id="325" r:id="rId22"/>
    <p:sldId id="302" r:id="rId23"/>
    <p:sldId id="268" r:id="rId2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876" autoAdjust="0"/>
  </p:normalViewPr>
  <p:slideViewPr>
    <p:cSldViewPr snapToGrid="0" snapToObjects="1">
      <p:cViewPr varScale="1">
        <p:scale>
          <a:sx n="80" d="100"/>
          <a:sy n="80" d="100"/>
        </p:scale>
        <p:origin x="948" y="96"/>
      </p:cViewPr>
      <p:guideLst>
        <p:guide orient="horz" pos="913"/>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13/12/2021</a:t>
            </a:fld>
            <a:endParaRPr lang="it-IT" dirty="0"/>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dirty="0"/>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7DAD629-2F34-4D65-B9C1-7B1D033FFA7B}" type="slidenum">
              <a:rPr lang="it-IT" smtClean="0"/>
              <a:t>2</a:t>
            </a:fld>
            <a:endParaRPr lang="it-IT" dirty="0"/>
          </a:p>
        </p:txBody>
      </p:sp>
    </p:spTree>
    <p:extLst>
      <p:ext uri="{BB962C8B-B14F-4D97-AF65-F5344CB8AC3E}">
        <p14:creationId xmlns:p14="http://schemas.microsoft.com/office/powerpoint/2010/main" val="1996649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ECEDD734-2481-4407-A3EC-83887155FC3C}" type="datetime1">
              <a:rPr lang="it-IT" smtClean="0"/>
              <a:t>13/12/2021</a:t>
            </a:fld>
            <a:endParaRPr lang="it-IT" dirty="0">
              <a:latin typeface="Garamond" panose="02020404030301010803" pitchFamily="18" charset="0"/>
            </a:endParaRPr>
          </a:p>
        </p:txBody>
      </p:sp>
      <p:sp>
        <p:nvSpPr>
          <p:cNvPr id="5" name="Footer Placeholder 4"/>
          <p:cNvSpPr>
            <a:spLocks noGrp="1"/>
          </p:cNvSpPr>
          <p:nvPr>
            <p:ph type="ftr" sz="quarter" idx="11"/>
          </p:nvPr>
        </p:nvSpPr>
        <p:spPr>
          <a:xfrm>
            <a:off x="3281363" y="6356352"/>
            <a:ext cx="3518682"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dirty="0">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ertura interna">
    <p:spTree>
      <p:nvGrpSpPr>
        <p:cNvPr id="1" name=""/>
        <p:cNvGrpSpPr/>
        <p:nvPr/>
      </p:nvGrpSpPr>
      <p:grpSpPr>
        <a:xfrm>
          <a:off x="0" y="0"/>
          <a:ext cx="0" cy="0"/>
          <a:chOff x="0" y="0"/>
          <a:chExt cx="0" cy="0"/>
        </a:xfrm>
      </p:grpSpPr>
      <p:pic>
        <p:nvPicPr>
          <p:cNvPr id="7" name="Immagine 6" descr="Immagine che contiene testo&#10;&#10;Descrizione generata automaticamente">
            <a:extLst>
              <a:ext uri="{FF2B5EF4-FFF2-40B4-BE49-F238E27FC236}">
                <a16:creationId xmlns:a16="http://schemas.microsoft.com/office/drawing/2014/main" id="{3B305E9B-7C93-B740-937B-A2E3BC436C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bg1"/>
                </a:solidFill>
                <a:latin typeface="Garamond" panose="02020404030301010803" pitchFamily="18" charset="0"/>
              </a:defRPr>
            </a:lvl1pPr>
          </a:lstStyle>
          <a:p>
            <a:fld id="{EC75ADA5-B1F5-491B-9652-4F0A5DEB54EE}" type="datetime1">
              <a:rPr lang="it-IT" smtClean="0"/>
              <a:t>13/12/2021</a:t>
            </a:fld>
            <a:endParaRPr lang="it-IT" dirty="0"/>
          </a:p>
        </p:txBody>
      </p:sp>
      <p:sp>
        <p:nvSpPr>
          <p:cNvPr id="5" name="Footer Placeholder 4"/>
          <p:cNvSpPr>
            <a:spLocks noGrp="1"/>
          </p:cNvSpPr>
          <p:nvPr>
            <p:ph type="ftr" sz="quarter" idx="11"/>
          </p:nvPr>
        </p:nvSpPr>
        <p:spPr/>
        <p:txBody>
          <a:bodyPr/>
          <a:lstStyle>
            <a:lvl1pPr>
              <a:defRPr>
                <a:solidFill>
                  <a:schemeClr val="bg1"/>
                </a:solidFill>
                <a:latin typeface="Garamond" panose="02020404030301010803" pitchFamily="18" charset="0"/>
              </a:defRPr>
            </a:lvl1pPr>
          </a:lstStyle>
          <a:p>
            <a:r>
              <a:rPr lang="it-IT" smtClean="0"/>
              <a:t>Percorso didattico: DIALOGO – UDA / Litigio «Confronto e conflitto con gli altri»</a:t>
            </a:r>
            <a:endParaRPr lang="it-IT" b="1" dirty="0"/>
          </a:p>
        </p:txBody>
      </p:sp>
      <p:sp>
        <p:nvSpPr>
          <p:cNvPr id="6" name="Slide Number Placeholder 5"/>
          <p:cNvSpPr>
            <a:spLocks noGrp="1"/>
          </p:cNvSpPr>
          <p:nvPr>
            <p:ph type="sldNum" sz="quarter" idx="12"/>
          </p:nvPr>
        </p:nvSpPr>
        <p:spPr/>
        <p:txBody>
          <a:bodyPr/>
          <a:lstStyle>
            <a:lvl1pPr>
              <a:defRPr>
                <a:solidFill>
                  <a:schemeClr val="bg1"/>
                </a:solidFill>
                <a:latin typeface="Garamond" panose="02020404030301010803" pitchFamily="18" charset="0"/>
              </a:defRPr>
            </a:lvl1pPr>
          </a:lstStyle>
          <a:p>
            <a:fld id="{C3E68A9F-E484-7D4B-81E9-17085C8B9CE5}" type="slidenum">
              <a:rPr lang="it-IT" smtClean="0"/>
              <a:pPr/>
              <a:t>‹N›</a:t>
            </a:fld>
            <a:endParaRPr lang="it-IT" dirty="0"/>
          </a:p>
        </p:txBody>
      </p:sp>
      <p:pic>
        <p:nvPicPr>
          <p:cNvPr id="10" name="Immagine 9" descr="Immagine che contiene testo&#10;&#10;Descrizione generata automaticamente">
            <a:extLst>
              <a:ext uri="{FF2B5EF4-FFF2-40B4-BE49-F238E27FC236}">
                <a16:creationId xmlns:a16="http://schemas.microsoft.com/office/drawing/2014/main" id="{64F83902-2AD1-314E-9DC7-F2BEB714FD85}"/>
              </a:ext>
            </a:extLst>
          </p:cNvPr>
          <p:cNvPicPr>
            <a:picLocks noChangeAspect="1"/>
          </p:cNvPicPr>
          <p:nvPr userDrawn="1"/>
        </p:nvPicPr>
        <p:blipFill>
          <a:blip r:embed="rId3" cstate="screen">
            <a:alphaModFix amt="35000"/>
            <a:extLst>
              <a:ext uri="{28A0092B-C50C-407E-A947-70E740481C1C}">
                <a14:useLocalDpi xmlns:a14="http://schemas.microsoft.com/office/drawing/2010/main"/>
              </a:ext>
            </a:extLst>
          </a:blip>
          <a:stretch>
            <a:fillRect/>
          </a:stretch>
        </p:blipFill>
        <p:spPr>
          <a:xfrm>
            <a:off x="0" y="4273733"/>
            <a:ext cx="9906000" cy="2265181"/>
          </a:xfrm>
          <a:prstGeom prst="rect">
            <a:avLst/>
          </a:prstGeom>
        </p:spPr>
      </p:pic>
    </p:spTree>
    <p:extLst>
      <p:ext uri="{BB962C8B-B14F-4D97-AF65-F5344CB8AC3E}">
        <p14:creationId xmlns:p14="http://schemas.microsoft.com/office/powerpoint/2010/main" val="17660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pic>
        <p:nvPicPr>
          <p:cNvPr id="4" name="Immagine 3" descr="Immagine che contiene testo&#10;&#10;Descrizione generata automaticamente">
            <a:extLst>
              <a:ext uri="{FF2B5EF4-FFF2-40B4-BE49-F238E27FC236}">
                <a16:creationId xmlns:a16="http://schemas.microsoft.com/office/drawing/2014/main" id="{F7EE5FE2-F0C6-3E45-99F0-8E3096473B4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592819"/>
            <a:ext cx="9906000" cy="2265181"/>
          </a:xfrm>
          <a:prstGeom prst="rect">
            <a:avLst/>
          </a:prstGeom>
        </p:spPr>
      </p:pic>
    </p:spTree>
    <p:extLst>
      <p:ext uri="{BB962C8B-B14F-4D97-AF65-F5344CB8AC3E}">
        <p14:creationId xmlns:p14="http://schemas.microsoft.com/office/powerpoint/2010/main" val="2474679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D346C8-5544-437A-A8D1-C8A2DC7CCA69}" type="datetime1">
              <a:rPr lang="it-IT" smtClean="0"/>
              <a:t>13/12/2021</a:t>
            </a:fld>
            <a:endParaRPr lang="it-IT"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Percorso didattico: DIALOGO – UDA / Litigio «Confronto e conflitto con gli altri»</a:t>
            </a:r>
            <a:endParaRPr lang="it-IT"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dirty="0"/>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73"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delphi.it/libro/978884591535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aggiornamentisociali.it/articoli/riconoscersi-la-lezione-del-conflitto-in-catalogna/" TargetMode="External"/><Relationship Id="rId2" Type="http://schemas.openxmlformats.org/officeDocument/2006/relationships/hyperlink" Target="https://www.aggiornamentisociali.it/articoli/anche-la-rabbia-puo-costruire-il-futuro-la-prospettiva-di-martha-nussbau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93kVGVnMwPg" TargetMode="External"/><Relationship Id="rId7" Type="http://schemas.openxmlformats.org/officeDocument/2006/relationships/hyperlink" Target="https://www.youtube.com/watch?v=U92JTgo0oMk" TargetMode="External"/><Relationship Id="rId2" Type="http://schemas.openxmlformats.org/officeDocument/2006/relationships/hyperlink" Target="https://www.youtube.com/watch?v=Eexcl90PUOk" TargetMode="External"/><Relationship Id="rId1" Type="http://schemas.openxmlformats.org/officeDocument/2006/relationships/slideLayout" Target="../slideLayouts/slideLayout2.xml"/><Relationship Id="rId6" Type="http://schemas.openxmlformats.org/officeDocument/2006/relationships/hyperlink" Target="https://www.youtube.com/watch?v=dlY-2OEmyhk" TargetMode="External"/><Relationship Id="rId5" Type="http://schemas.openxmlformats.org/officeDocument/2006/relationships/hyperlink" Target="https://www.youtube.com/watch?v=0til0lv-a5g" TargetMode="External"/><Relationship Id="rId4" Type="http://schemas.openxmlformats.org/officeDocument/2006/relationships/hyperlink" Target="https://www.youtube.com/watch?v=xxfU2KymwvQ"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71975"/>
            <a:ext cx="9905999" cy="1692771"/>
          </a:xfrm>
          <a:prstGeom prst="rect">
            <a:avLst/>
          </a:prstGeom>
          <a:noFill/>
        </p:spPr>
        <p:txBody>
          <a:bodyPr wrap="square" rtlCol="0">
            <a:spAutoFit/>
          </a:bodyPr>
          <a:lstStyle/>
          <a:p>
            <a:pPr algn="ctr"/>
            <a:r>
              <a:rPr lang="it-IT" sz="2800" b="1" dirty="0" smtClean="0">
                <a:solidFill>
                  <a:schemeClr val="bg1"/>
                </a:solidFill>
                <a:effectLst>
                  <a:outerShdw blurRad="38100" dist="38100" dir="2700000" algn="tl">
                    <a:srgbClr val="000000">
                      <a:alpha val="43137"/>
                    </a:srgbClr>
                  </a:outerShdw>
                </a:effectLst>
                <a:latin typeface="Garamond" panose="02020404030301010803" pitchFamily="18" charset="0"/>
              </a:rPr>
              <a:t>DIALOGO - </a:t>
            </a:r>
            <a:r>
              <a:rPr lang="it-IT" sz="2800" b="1" cap="all" dirty="0" err="1" smtClean="0">
                <a:solidFill>
                  <a:schemeClr val="bg1"/>
                </a:solidFill>
                <a:effectLst>
                  <a:outerShdw blurRad="38100" dist="38100" dir="2700000" algn="tl">
                    <a:srgbClr val="000000">
                      <a:alpha val="43137"/>
                    </a:srgbClr>
                  </a:outerShdw>
                </a:effectLst>
                <a:latin typeface="Garamond" panose="02020404030301010803" pitchFamily="18" charset="0"/>
              </a:rPr>
              <a:t>uDA</a:t>
            </a:r>
            <a:r>
              <a:rPr lang="it-IT" sz="2800" b="1" dirty="0" smtClean="0">
                <a:solidFill>
                  <a:schemeClr val="bg1"/>
                </a:solidFill>
                <a:effectLst>
                  <a:outerShdw blurRad="38100" dist="38100" dir="2700000" algn="tl">
                    <a:srgbClr val="000000">
                      <a:alpha val="43137"/>
                    </a:srgbClr>
                  </a:outerShdw>
                </a:effectLst>
                <a:latin typeface="Garamond" panose="02020404030301010803" pitchFamily="18" charset="0"/>
              </a:rPr>
              <a:t>/Litigio</a:t>
            </a:r>
            <a:endParaRPr lang="it-IT" sz="2800" dirty="0" smtClean="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sz="4000" b="1" dirty="0" smtClean="0">
                <a:solidFill>
                  <a:schemeClr val="bg1"/>
                </a:solidFill>
                <a:effectLst>
                  <a:outerShdw blurRad="38100" dist="38100" dir="2700000" algn="tl">
                    <a:srgbClr val="000000">
                      <a:alpha val="43137"/>
                    </a:srgbClr>
                  </a:outerShdw>
                </a:effectLst>
                <a:latin typeface="Garamond" panose="02020404030301010803" pitchFamily="18" charset="0"/>
              </a:rPr>
              <a:t>Confronto e conflitto con gli altri</a:t>
            </a:r>
            <a:endParaRPr lang="it-IT" i="1" dirty="0" smtClean="0">
              <a:solidFill>
                <a:schemeClr val="bg1"/>
              </a:solidFill>
              <a:effectLst>
                <a:outerShdw blurRad="38100" dist="38100" dir="2700000" algn="tl">
                  <a:srgbClr val="000000">
                    <a:alpha val="43137"/>
                  </a:srgbClr>
                </a:outerShdw>
              </a:effectLst>
              <a:latin typeface="Garamond" panose="02020404030301010803" pitchFamily="18" charset="0"/>
            </a:endParaRPr>
          </a:p>
          <a:p>
            <a:pPr algn="ct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i="1" dirty="0">
                <a:solidFill>
                  <a:schemeClr val="bg1"/>
                </a:solidFill>
                <a:effectLst>
                  <a:outerShdw blurRad="38100" dist="38100" dir="2700000" algn="tl">
                    <a:srgbClr val="000000">
                      <a:alpha val="43137"/>
                    </a:srgbClr>
                  </a:outerShdw>
                </a:effectLst>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43C1FA44-DF5E-4E00-AB88-B056273531B4}"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10</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41659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spcAft>
                <a:spcPts val="0"/>
              </a:spcAft>
            </a:pPr>
            <a:r>
              <a:rPr lang="it-IT" b="1" dirty="0">
                <a:solidFill>
                  <a:srgbClr val="C00000"/>
                </a:solidFill>
                <a:latin typeface="Garamond" panose="02020404030301010803" pitchFamily="18" charset="0"/>
                <a:ea typeface="Times New Roman" panose="02020603050405020304" pitchFamily="18" charset="0"/>
              </a:rPr>
              <a:t>TESTI DI CARLO MARIA MARTINI</a:t>
            </a:r>
            <a:endParaRPr lang="it-IT" sz="1200" dirty="0">
              <a:latin typeface="Times New Roman" panose="02020603050405020304" pitchFamily="18" charset="0"/>
              <a:ea typeface="Times New Roman" panose="02020603050405020304" pitchFamily="18" charset="0"/>
            </a:endParaRPr>
          </a:p>
          <a:p>
            <a:pPr>
              <a:spcAft>
                <a:spcPts val="0"/>
              </a:spcAft>
            </a:pPr>
            <a:endParaRPr lang="it-IT" sz="1100" i="1" dirty="0" smtClean="0">
              <a:solidFill>
                <a:schemeClr val="tx1"/>
              </a:solidFill>
              <a:latin typeface="Garamond" panose="02020404030301010803" pitchFamily="18" charset="0"/>
              <a:ea typeface="Times New Roman" panose="02020603050405020304" pitchFamily="18" charset="0"/>
            </a:endParaRPr>
          </a:p>
          <a:p>
            <a:pPr>
              <a:spcAft>
                <a:spcPts val="0"/>
              </a:spcAft>
            </a:pPr>
            <a:r>
              <a:rPr lang="it-IT" i="1" dirty="0" smtClean="0">
                <a:solidFill>
                  <a:schemeClr val="tx1"/>
                </a:solidFill>
                <a:latin typeface="Garamond" panose="02020404030301010803" pitchFamily="18" charset="0"/>
                <a:ea typeface="Times New Roman" panose="02020603050405020304" pitchFamily="18" charset="0"/>
              </a:rPr>
              <a:t>Brano </a:t>
            </a:r>
            <a:r>
              <a:rPr lang="it-IT" i="1" dirty="0">
                <a:solidFill>
                  <a:schemeClr val="tx1"/>
                </a:solidFill>
                <a:latin typeface="Garamond" panose="02020404030301010803" pitchFamily="18" charset="0"/>
                <a:ea typeface="Times New Roman" panose="02020603050405020304" pitchFamily="18" charset="0"/>
              </a:rPr>
              <a:t>di</a:t>
            </a:r>
            <a:r>
              <a:rPr lang="it-IT" b="1" dirty="0">
                <a:solidFill>
                  <a:schemeClr val="tx1"/>
                </a:solidFill>
                <a:latin typeface="Garamond" panose="02020404030301010803" pitchFamily="18" charset="0"/>
                <a:ea typeface="Times New Roman" panose="02020603050405020304" pitchFamily="18" charset="0"/>
              </a:rPr>
              <a:t> </a:t>
            </a:r>
            <a:r>
              <a:rPr lang="it-IT" dirty="0">
                <a:solidFill>
                  <a:schemeClr val="tx1"/>
                </a:solidFill>
                <a:latin typeface="Garamond" panose="02020404030301010803" pitchFamily="18" charset="0"/>
                <a:ea typeface="Times New Roman" panose="02020603050405020304" pitchFamily="18" charset="0"/>
              </a:rPr>
              <a:t>Carlo Maria Martini </a:t>
            </a:r>
            <a:r>
              <a:rPr lang="it-IT" i="1" dirty="0">
                <a:solidFill>
                  <a:schemeClr val="tx1"/>
                </a:solidFill>
                <a:latin typeface="Garamond" panose="02020404030301010803" pitchFamily="18" charset="0"/>
                <a:ea typeface="Times New Roman" panose="02020603050405020304" pitchFamily="18" charset="0"/>
              </a:rPr>
              <a:t>tratto da</a:t>
            </a:r>
            <a:r>
              <a:rPr lang="it-IT" dirty="0">
                <a:solidFill>
                  <a:schemeClr val="tx1"/>
                </a:solidFill>
                <a:latin typeface="Garamond" panose="02020404030301010803" pitchFamily="18" charset="0"/>
                <a:ea typeface="Times New Roman" panose="02020603050405020304" pitchFamily="18" charset="0"/>
              </a:rPr>
              <a:t> </a:t>
            </a:r>
            <a:r>
              <a:rPr lang="it-IT" b="1" i="1" dirty="0">
                <a:solidFill>
                  <a:schemeClr val="tx1"/>
                </a:solidFill>
                <a:latin typeface="Garamond" panose="02020404030301010803" pitchFamily="18" charset="0"/>
                <a:ea typeface="Times New Roman" panose="02020603050405020304" pitchFamily="18" charset="0"/>
              </a:rPr>
              <a:t>La comunità che vince il male con il bene. Correzione fraterna, perdono, ricerca dei lontani</a:t>
            </a:r>
            <a:r>
              <a:rPr lang="it-IT" i="1" dirty="0">
                <a:solidFill>
                  <a:schemeClr val="tx1"/>
                </a:solidFill>
                <a:latin typeface="Garamond" panose="02020404030301010803" pitchFamily="18" charset="0"/>
                <a:ea typeface="Times New Roman" panose="02020603050405020304" pitchFamily="18" charset="0"/>
              </a:rPr>
              <a:t>, </a:t>
            </a:r>
            <a:r>
              <a:rPr lang="it-IT" b="1" dirty="0">
                <a:solidFill>
                  <a:schemeClr val="tx1"/>
                </a:solidFill>
                <a:latin typeface="Garamond" panose="02020404030301010803" pitchFamily="18" charset="0"/>
                <a:ea typeface="Times New Roman" panose="02020603050405020304" pitchFamily="18" charset="0"/>
              </a:rPr>
              <a:t>I Vangeli</a:t>
            </a:r>
            <a:r>
              <a:rPr lang="it-IT" dirty="0">
                <a:solidFill>
                  <a:schemeClr val="tx1"/>
                </a:solidFill>
                <a:latin typeface="Garamond" panose="02020404030301010803" pitchFamily="18" charset="0"/>
                <a:ea typeface="Times New Roman" panose="02020603050405020304" pitchFamily="18" charset="0"/>
              </a:rPr>
              <a:t>, Bompiani 2016, pp. 437-438</a:t>
            </a:r>
            <a:endParaRPr lang="it-IT" dirty="0">
              <a:solidFill>
                <a:schemeClr val="tx1"/>
              </a:solidFill>
              <a:latin typeface="Times New Roman" panose="02020603050405020304" pitchFamily="18" charset="0"/>
              <a:ea typeface="Times New Roman" panose="02020603050405020304" pitchFamily="18" charset="0"/>
            </a:endParaRPr>
          </a:p>
          <a:p>
            <a:pPr>
              <a:spcAft>
                <a:spcPts val="0"/>
              </a:spcAft>
            </a:pPr>
            <a:endParaRPr lang="it-IT" dirty="0">
              <a:solidFill>
                <a:schemeClr val="tx1"/>
              </a:solidFill>
              <a:latin typeface="Times New Roman" panose="02020603050405020304" pitchFamily="18" charset="0"/>
              <a:ea typeface="Times New Roman" panose="02020603050405020304" pitchFamily="18" charset="0"/>
            </a:endParaRPr>
          </a:p>
          <a:p>
            <a:r>
              <a:rPr lang="it-IT" dirty="0">
                <a:latin typeface="Garamond" panose="02020404030301010803" pitchFamily="18" charset="0"/>
              </a:rPr>
              <a:t>[…] Noi non prendiamo sul serio e, di conseguenza, pratichiamo poco la correzione fraterna che, invece, è al centro di questo discorso: “Se un tuo fratello commette una colpa, va’ e ammoniscilo tra te e lui solo” (18,15a). </a:t>
            </a:r>
          </a:p>
          <a:p>
            <a:r>
              <a:rPr lang="it-IT" dirty="0">
                <a:latin typeface="Garamond" panose="02020404030301010803" pitchFamily="18" charset="0"/>
              </a:rPr>
              <a:t>È urgente la coscienza che siamo di fronte al primo valore evangelico, da non perdere nei casi di diversità di vedute, di tensioni, di colpe. Parlo di coscienza, non di pratica che sarà stata difficile nelle stesse comunità apostoliche. Tale coscienza, a mio avviso, è troppo scarsa, la correzione fraterna non è in onore; quando si ha qualcosa contro un fratello, si preferisce o dirne male alle spalle oppure denunciarlo ai superiori o addirittura litigare rompendo la comunicazione: tutti modi di non correzione evangelica</a:t>
            </a:r>
            <a:r>
              <a:rPr lang="it-IT" dirty="0" smtClean="0">
                <a:latin typeface="Garamond" panose="02020404030301010803" pitchFamily="18" charset="0"/>
              </a:rPr>
              <a:t>.</a:t>
            </a:r>
          </a:p>
          <a:p>
            <a:r>
              <a:rPr lang="it-IT" dirty="0">
                <a:latin typeface="Garamond" panose="02020404030301010803" pitchFamily="18" charset="0"/>
              </a:rPr>
              <a:t>Confesso che spesso mi stupisco e mi inquieto nell’accorgermi che vengono saltati i gradini proposti da Gesù.</a:t>
            </a: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1646650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43C1FA44-DF5E-4E00-AB88-B056273531B4}"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11</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0131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smtClean="0">
                <a:latin typeface="Garamond" panose="02020404030301010803" pitchFamily="18" charset="0"/>
              </a:rPr>
              <a:t>Perché </a:t>
            </a:r>
            <a:r>
              <a:rPr lang="it-IT" dirty="0">
                <a:latin typeface="Garamond" panose="02020404030301010803" pitchFamily="18" charset="0"/>
              </a:rPr>
              <a:t>non entriamo in colloquio con la persona interessata? Certamente è faticoso, ma nulla ci può dispensare dalla legge di Mt 18,15 ss., dal dovere cioè di cercare prima di ammonire “tra te e lui solo”, dovere che comporta molta sincerità e molta umiltà. È più facile lamentarsi con altri che trattare direttamente. Questo è un atteggiamento antievangelico. Credo che in proposito tutti i componenti delle nostre comunità dovrebbero ricordarsi che il primo dei gradini va sempre compiuto: “Ammonisci il fratello tra te e lui solo. Se ti ascolterà, avrai guadagnato il fratello”, il tuo intervento sarà allora segno del Regno di Dio. Continua: “Se non ti ascolterà, prendi con te una o due persone, perché ogni cosa sia risolta sulla parola di due o tre testimoni. Se poi non ascolterà neppure costoro, dillo all’assemblea; e se non ascolterà neanche l’assemblea, sia per te come un pagano o un pubblicano” (18,15-17). Notiamo la saggezza della gradualità. Se noi facciamo poco conto del primo modo di correzione fraterna, troncando il rapporto con l’altro, il Regno non viene</a:t>
            </a:r>
            <a:r>
              <a:rPr lang="it-IT" dirty="0" smtClean="0">
                <a:latin typeface="Garamond" panose="02020404030301010803" pitchFamily="18" charset="0"/>
              </a:rPr>
              <a:t>. Il </a:t>
            </a:r>
            <a:r>
              <a:rPr lang="it-IT" dirty="0">
                <a:latin typeface="Garamond" panose="02020404030301010803" pitchFamily="18" charset="0"/>
              </a:rPr>
              <a:t>rapporto all’interno della comunità non dev’essere di litigio, di accusa, di vendetta; ma neppure soltanto di approvazione e di lode. Penso che uno dei motivi per cui è arduo praticare la correzione è il sapere che, nel rivolgerci personalmente a chi ha sbagliato, ci lasciamo facilmente dominare dall’ira, da un sottile desiderio di punizione (lo stesso che possiamo esprimere col mutismo, con la distanza, con la freddezza).</a:t>
            </a: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924125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36AE8CF6-37BA-439B-8150-A3189750C353}"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15498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spcAft>
                <a:spcPts val="0"/>
              </a:spcAft>
            </a:pPr>
            <a:endParaRPr lang="it-IT" sz="1200" dirty="0">
              <a:solidFill>
                <a:schemeClr val="tx1"/>
              </a:solidFill>
              <a:latin typeface="Times New Roman" panose="02020603050405020304" pitchFamily="18" charset="0"/>
              <a:ea typeface="Times New Roman" panose="02020603050405020304" pitchFamily="18" charset="0"/>
            </a:endParaRPr>
          </a:p>
          <a:p>
            <a:pPr>
              <a:spcAft>
                <a:spcPts val="0"/>
              </a:spcAft>
            </a:pPr>
            <a:r>
              <a:rPr lang="it-IT" b="1" dirty="0">
                <a:solidFill>
                  <a:schemeClr val="tx1"/>
                </a:solidFill>
                <a:latin typeface="Garamond" panose="02020404030301010803" pitchFamily="18" charset="0"/>
                <a:ea typeface="Times New Roman" panose="02020603050405020304" pitchFamily="18" charset="0"/>
              </a:rPr>
              <a:t>Come uscire dalle cornici di riferimento:</a:t>
            </a:r>
            <a:endParaRPr lang="it-IT" sz="1200" dirty="0">
              <a:solidFill>
                <a:schemeClr val="tx1"/>
              </a:solidFill>
              <a:latin typeface="Times New Roman" panose="02020603050405020304" pitchFamily="18" charset="0"/>
              <a:ea typeface="Times New Roman" panose="02020603050405020304" pitchFamily="18" charset="0"/>
            </a:endParaRPr>
          </a:p>
          <a:p>
            <a:pPr>
              <a:spcAft>
                <a:spcPts val="0"/>
              </a:spcAft>
            </a:pPr>
            <a:r>
              <a:rPr lang="it-IT" b="1" dirty="0">
                <a:solidFill>
                  <a:schemeClr val="tx1"/>
                </a:solidFill>
                <a:latin typeface="Garamond" panose="02020404030301010803" pitchFamily="18" charset="0"/>
                <a:ea typeface="Times New Roman" panose="02020603050405020304" pitchFamily="18" charset="0"/>
              </a:rPr>
              <a:t>per una gestione creativa dei conflitti</a:t>
            </a:r>
            <a:endParaRPr lang="it-IT" sz="1200" dirty="0">
              <a:solidFill>
                <a:schemeClr val="tx1"/>
              </a:solidFill>
              <a:latin typeface="Times New Roman" panose="02020603050405020304" pitchFamily="18" charset="0"/>
              <a:ea typeface="Times New Roman" panose="02020603050405020304" pitchFamily="18" charset="0"/>
            </a:endParaRPr>
          </a:p>
          <a:p>
            <a:endParaRPr lang="it-IT" dirty="0" smtClean="0">
              <a:solidFill>
                <a:schemeClr val="tx1"/>
              </a:solidFill>
              <a:latin typeface="Garamond" panose="02020404030301010803" pitchFamily="18" charset="0"/>
              <a:ea typeface="Times New Roman" panose="02020603050405020304" pitchFamily="18" charset="0"/>
            </a:endParaRPr>
          </a:p>
          <a:p>
            <a:r>
              <a:rPr lang="it-IT" dirty="0" smtClean="0">
                <a:solidFill>
                  <a:schemeClr val="tx1"/>
                </a:solidFill>
                <a:latin typeface="Garamond" panose="02020404030301010803" pitchFamily="18" charset="0"/>
                <a:ea typeface="Times New Roman" panose="02020603050405020304" pitchFamily="18" charset="0"/>
              </a:rPr>
              <a:t>Due </a:t>
            </a:r>
            <a:r>
              <a:rPr lang="it-IT" dirty="0">
                <a:solidFill>
                  <a:schemeClr val="tx1"/>
                </a:solidFill>
                <a:latin typeface="Garamond" panose="02020404030301010803" pitchFamily="18" charset="0"/>
                <a:ea typeface="Times New Roman" panose="02020603050405020304" pitchFamily="18" charset="0"/>
              </a:rPr>
              <a:t>litiganti vengono portati davanti ad un giudice conosciuto da tutti per la grande saggezza.</a:t>
            </a:r>
            <a:endParaRPr lang="it-IT" sz="1200" dirty="0">
              <a:solidFill>
                <a:schemeClr val="tx1"/>
              </a:solidFill>
              <a:latin typeface="Times New Roman" panose="02020603050405020304" pitchFamily="18" charset="0"/>
              <a:ea typeface="Times New Roman" panose="02020603050405020304" pitchFamily="18" charset="0"/>
            </a:endParaRPr>
          </a:p>
          <a:p>
            <a:r>
              <a:rPr lang="it-IT" dirty="0">
                <a:solidFill>
                  <a:schemeClr val="tx1"/>
                </a:solidFill>
                <a:latin typeface="Garamond" panose="02020404030301010803" pitchFamily="18" charset="0"/>
                <a:ea typeface="Times New Roman" panose="02020603050405020304" pitchFamily="18" charset="0"/>
              </a:rPr>
              <a:t>Il giudice, dopo aver ascoltato il primo litigante, commenta: "Hai ragione!". Poi, sentito anche il secondo, anche a lui dichiara:" Hai ragione!". A questo punto si alza uno dal pubblico che esclama:" Ma Eccellenza, non possono aver ragione entrambi". Il giudice ci pensa su un attimo e poi, serafico: "Hai ragione anche tu!"</a:t>
            </a:r>
            <a:endParaRPr lang="it-IT" sz="1200" dirty="0">
              <a:solidFill>
                <a:schemeClr val="tx1"/>
              </a:solidFill>
              <a:latin typeface="Times New Roman" panose="02020603050405020304" pitchFamily="18" charset="0"/>
              <a:ea typeface="Times New Roman" panose="02020603050405020304" pitchFamily="18" charset="0"/>
            </a:endParaRPr>
          </a:p>
          <a:p>
            <a:r>
              <a:rPr lang="it-IT" dirty="0">
                <a:solidFill>
                  <a:schemeClr val="tx1"/>
                </a:solidFill>
                <a:latin typeface="Garamond" panose="02020404030301010803" pitchFamily="18" charset="0"/>
                <a:ea typeface="Times New Roman" panose="02020603050405020304" pitchFamily="18" charset="0"/>
              </a:rPr>
              <a:t>Immaginiamo un dialogo in lingua inglese tra due congressisti: uno di origine americana e uno italiana. L’italiano nella sua pronuncia tende a marcare le vocali, l’americano invece le consonanti, entrambi con lo scopo di essere più chiari</a:t>
            </a:r>
            <a:r>
              <a:rPr lang="it-IT" dirty="0" smtClean="0">
                <a:solidFill>
                  <a:schemeClr val="tx1"/>
                </a:solidFill>
                <a:latin typeface="Garamond" panose="02020404030301010803" pitchFamily="18" charset="0"/>
                <a:ea typeface="Times New Roman" panose="02020603050405020304" pitchFamily="18" charset="0"/>
              </a:rPr>
              <a:t>.</a:t>
            </a:r>
          </a:p>
          <a:p>
            <a:r>
              <a:rPr lang="it-IT" dirty="0">
                <a:solidFill>
                  <a:schemeClr val="tx1"/>
                </a:solidFill>
                <a:latin typeface="Garamond" panose="02020404030301010803" pitchFamily="18" charset="0"/>
                <a:ea typeface="Times New Roman" panose="02020603050405020304" pitchFamily="18" charset="0"/>
              </a:rPr>
              <a:t>Il congressista italiano sforzandosi di correggere la propria pronuncia si avvale di una premessa implicita e cioè che per essere più chiari bisogna sottolineare maggiormente le vocali, in questo modo però continua a peggiorarla</a:t>
            </a:r>
            <a:r>
              <a:rPr lang="it-IT" dirty="0" smtClean="0">
                <a:solidFill>
                  <a:schemeClr val="tx1"/>
                </a:solidFill>
                <a:latin typeface="Garamond" panose="02020404030301010803" pitchFamily="18" charset="0"/>
                <a:ea typeface="Times New Roman" panose="02020603050405020304" pitchFamily="18" charset="0"/>
              </a:rPr>
              <a:t>.</a:t>
            </a:r>
            <a:endParaRPr lang="it-IT" dirty="0">
              <a:solidFill>
                <a:schemeClr val="tx1"/>
              </a:solidFill>
              <a:latin typeface="Times New Roman" panose="02020603050405020304"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1107674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36AE8CF6-37BA-439B-8150-A3189750C353}"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366165"/>
            <a:ext cx="8543926" cy="535531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lvl="0"/>
            <a:r>
              <a:rPr lang="it-IT" dirty="0" smtClean="0">
                <a:solidFill>
                  <a:prstClr val="black"/>
                </a:solidFill>
                <a:latin typeface="Garamond" panose="02020404030301010803" pitchFamily="18" charset="0"/>
                <a:ea typeface="Times New Roman" panose="02020603050405020304" pitchFamily="18" charset="0"/>
              </a:rPr>
              <a:t>Di </a:t>
            </a:r>
            <a:r>
              <a:rPr lang="it-IT" dirty="0">
                <a:solidFill>
                  <a:prstClr val="black"/>
                </a:solidFill>
                <a:latin typeface="Garamond" panose="02020404030301010803" pitchFamily="18" charset="0"/>
                <a:ea typeface="Times New Roman" panose="02020603050405020304" pitchFamily="18" charset="0"/>
              </a:rPr>
              <a:t>conseguenza, quello che accade è che ognuno dei due propone una propria matrice cognitiva che in questo caso è diversa e incompatibile. </a:t>
            </a:r>
            <a:r>
              <a:rPr lang="fr-FR" dirty="0">
                <a:solidFill>
                  <a:prstClr val="black"/>
                </a:solidFill>
                <a:latin typeface="Garamond" panose="02020404030301010803" pitchFamily="18" charset="0"/>
                <a:ea typeface="Times New Roman" panose="02020603050405020304" pitchFamily="18" charset="0"/>
              </a:rPr>
              <a:t>In </a:t>
            </a:r>
            <a:r>
              <a:rPr lang="fr-FR" dirty="0" err="1">
                <a:solidFill>
                  <a:prstClr val="black"/>
                </a:solidFill>
                <a:latin typeface="Garamond" panose="02020404030301010803" pitchFamily="18" charset="0"/>
                <a:ea typeface="Times New Roman" panose="02020603050405020304" pitchFamily="18" charset="0"/>
              </a:rPr>
              <a:t>altre</a:t>
            </a:r>
            <a:r>
              <a:rPr lang="fr-FR" dirty="0">
                <a:solidFill>
                  <a:prstClr val="black"/>
                </a:solidFill>
                <a:latin typeface="Garamond" panose="02020404030301010803" pitchFamily="18" charset="0"/>
                <a:ea typeface="Times New Roman" panose="02020603050405020304" pitchFamily="18" charset="0"/>
              </a:rPr>
              <a:t> parole, </a:t>
            </a:r>
            <a:r>
              <a:rPr lang="fr-FR" dirty="0" err="1">
                <a:solidFill>
                  <a:prstClr val="black"/>
                </a:solidFill>
                <a:latin typeface="Garamond" panose="02020404030301010803" pitchFamily="18" charset="0"/>
                <a:ea typeface="Times New Roman" panose="02020603050405020304" pitchFamily="18" charset="0"/>
              </a:rPr>
              <a:t>ognuno</a:t>
            </a:r>
            <a:r>
              <a:rPr lang="fr-FR" dirty="0">
                <a:solidFill>
                  <a:prstClr val="black"/>
                </a:solidFill>
                <a:latin typeface="Garamond" panose="02020404030301010803" pitchFamily="18" charset="0"/>
                <a:ea typeface="Times New Roman" panose="02020603050405020304" pitchFamily="18" charset="0"/>
              </a:rPr>
              <a:t> </a:t>
            </a:r>
            <a:r>
              <a:rPr lang="fr-FR" dirty="0" err="1">
                <a:solidFill>
                  <a:prstClr val="black"/>
                </a:solidFill>
                <a:latin typeface="Garamond" panose="02020404030301010803" pitchFamily="18" charset="0"/>
                <a:ea typeface="Times New Roman" panose="02020603050405020304" pitchFamily="18" charset="0"/>
              </a:rPr>
              <a:t>rimane</a:t>
            </a:r>
            <a:r>
              <a:rPr lang="fr-FR" dirty="0">
                <a:solidFill>
                  <a:prstClr val="black"/>
                </a:solidFill>
                <a:latin typeface="Garamond" panose="02020404030301010803" pitchFamily="18" charset="0"/>
                <a:ea typeface="Times New Roman" panose="02020603050405020304" pitchFamily="18" charset="0"/>
              </a:rPr>
              <a:t> </a:t>
            </a:r>
            <a:r>
              <a:rPr lang="fr-FR" dirty="0" err="1">
                <a:solidFill>
                  <a:prstClr val="black"/>
                </a:solidFill>
                <a:latin typeface="Garamond" panose="02020404030301010803" pitchFamily="18" charset="0"/>
                <a:ea typeface="Times New Roman" panose="02020603050405020304" pitchFamily="18" charset="0"/>
              </a:rPr>
              <a:t>fisso</a:t>
            </a:r>
            <a:r>
              <a:rPr lang="fr-FR" dirty="0">
                <a:solidFill>
                  <a:prstClr val="black"/>
                </a:solidFill>
                <a:latin typeface="Garamond" panose="02020404030301010803" pitchFamily="18" charset="0"/>
                <a:ea typeface="Times New Roman" panose="02020603050405020304" pitchFamily="18" charset="0"/>
              </a:rPr>
              <a:t> </a:t>
            </a:r>
            <a:r>
              <a:rPr lang="fr-FR" dirty="0" err="1">
                <a:solidFill>
                  <a:prstClr val="black"/>
                </a:solidFill>
                <a:latin typeface="Garamond" panose="02020404030301010803" pitchFamily="18" charset="0"/>
                <a:ea typeface="Times New Roman" panose="02020603050405020304" pitchFamily="18" charset="0"/>
              </a:rPr>
              <a:t>nella</a:t>
            </a:r>
            <a:r>
              <a:rPr lang="fr-FR" dirty="0">
                <a:solidFill>
                  <a:prstClr val="black"/>
                </a:solidFill>
                <a:latin typeface="Garamond" panose="02020404030301010803" pitchFamily="18" charset="0"/>
                <a:ea typeface="Times New Roman" panose="02020603050405020304" pitchFamily="18" charset="0"/>
              </a:rPr>
              <a:t> </a:t>
            </a:r>
            <a:r>
              <a:rPr lang="fr-FR" dirty="0" err="1">
                <a:solidFill>
                  <a:prstClr val="black"/>
                </a:solidFill>
                <a:latin typeface="Garamond" panose="02020404030301010803" pitchFamily="18" charset="0"/>
                <a:ea typeface="Times New Roman" panose="02020603050405020304" pitchFamily="18" charset="0"/>
              </a:rPr>
              <a:t>propria</a:t>
            </a:r>
            <a:r>
              <a:rPr lang="fr-FR" dirty="0">
                <a:solidFill>
                  <a:prstClr val="black"/>
                </a:solidFill>
                <a:latin typeface="Garamond" panose="02020404030301010803" pitchFamily="18" charset="0"/>
                <a:ea typeface="Times New Roman" panose="02020603050405020304" pitchFamily="18" charset="0"/>
              </a:rPr>
              <a:t> </a:t>
            </a:r>
            <a:r>
              <a:rPr lang="fr-FR" dirty="0" err="1">
                <a:solidFill>
                  <a:prstClr val="black"/>
                </a:solidFill>
                <a:latin typeface="Garamond" panose="02020404030301010803" pitchFamily="18" charset="0"/>
                <a:ea typeface="Times New Roman" panose="02020603050405020304" pitchFamily="18" charset="0"/>
              </a:rPr>
              <a:t>convinzione</a:t>
            </a:r>
            <a:r>
              <a:rPr lang="fr-FR" dirty="0">
                <a:solidFill>
                  <a:prstClr val="black"/>
                </a:solidFill>
                <a:latin typeface="Garamond" panose="02020404030301010803" pitchFamily="18" charset="0"/>
                <a:ea typeface="Times New Roman" panose="02020603050405020304" pitchFamily="18" charset="0"/>
              </a:rPr>
              <a:t>:</a:t>
            </a:r>
            <a:endParaRPr lang="it-IT" dirty="0">
              <a:solidFill>
                <a:prstClr val="black"/>
              </a:solidFill>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it-IT" i="1" dirty="0">
                <a:solidFill>
                  <a:prstClr val="black"/>
                </a:solidFill>
                <a:latin typeface="Garamond" panose="02020404030301010803" pitchFamily="18" charset="0"/>
                <a:ea typeface="Times New Roman" panose="02020603050405020304" pitchFamily="18" charset="0"/>
                <a:cs typeface="Symbol" panose="05050102010706020507" pitchFamily="18" charset="2"/>
              </a:rPr>
              <a:t>per essere chiaro devo marcare le vocali – pensa l’italiano;</a:t>
            </a:r>
            <a:endParaRPr lang="it-IT" dirty="0">
              <a:solidFill>
                <a:prstClr val="black"/>
              </a:solidFill>
              <a:latin typeface="Times New Roman" panose="02020603050405020304"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i="1" dirty="0">
                <a:solidFill>
                  <a:prstClr val="black"/>
                </a:solidFill>
                <a:latin typeface="Garamond" panose="02020404030301010803" pitchFamily="18" charset="0"/>
                <a:ea typeface="Times New Roman" panose="02020603050405020304" pitchFamily="18" charset="0"/>
                <a:cs typeface="Symbol" panose="05050102010706020507" pitchFamily="18" charset="2"/>
              </a:rPr>
              <a:t>per essere compreso dovrò marcare le consonanti – pensa invece l’americano</a:t>
            </a:r>
            <a:endParaRPr lang="it-IT" dirty="0">
              <a:solidFill>
                <a:prstClr val="black"/>
              </a:solidFill>
              <a:latin typeface="Times New Roman" panose="02020603050405020304" pitchFamily="18" charset="0"/>
              <a:ea typeface="Times New Roman" panose="02020603050405020304" pitchFamily="18" charset="0"/>
              <a:cs typeface="Symbol" panose="05050102010706020507" pitchFamily="18" charset="2"/>
            </a:endParaRPr>
          </a:p>
          <a:p>
            <a:pPr lvl="0"/>
            <a:r>
              <a:rPr lang="it-IT" dirty="0">
                <a:solidFill>
                  <a:prstClr val="black"/>
                </a:solidFill>
                <a:latin typeface="Garamond" panose="02020404030301010803" pitchFamily="18" charset="0"/>
                <a:ea typeface="Times New Roman" panose="02020603050405020304" pitchFamily="18" charset="0"/>
              </a:rPr>
              <a:t>Il risultato che otterranno è che nessuno dei due sarà chiaro all’altro</a:t>
            </a:r>
            <a:r>
              <a:rPr lang="it-IT" dirty="0" smtClean="0">
                <a:solidFill>
                  <a:prstClr val="black"/>
                </a:solidFill>
                <a:latin typeface="Garamond" panose="02020404030301010803" pitchFamily="18" charset="0"/>
                <a:ea typeface="Times New Roman" panose="02020603050405020304" pitchFamily="18" charset="0"/>
              </a:rPr>
              <a:t>.</a:t>
            </a:r>
          </a:p>
          <a:p>
            <a:pPr lvl="0"/>
            <a:endParaRPr lang="it-IT" sz="800" dirty="0" smtClean="0">
              <a:solidFill>
                <a:prstClr val="black"/>
              </a:solidFill>
              <a:latin typeface="Garamond" panose="02020404030301010803" pitchFamily="18" charset="0"/>
              <a:ea typeface="Times New Roman" panose="02020603050405020304" pitchFamily="18" charset="0"/>
            </a:endParaRPr>
          </a:p>
          <a:p>
            <a:r>
              <a:rPr lang="it-IT" dirty="0">
                <a:solidFill>
                  <a:schemeClr val="tx1"/>
                </a:solidFill>
                <a:latin typeface="Garamond" panose="02020404030301010803" pitchFamily="18" charset="0"/>
                <a:ea typeface="Times New Roman" panose="02020603050405020304" pitchFamily="18" charset="0"/>
              </a:rPr>
              <a:t>L’esempio è tratto da Marinella Sclavi, </a:t>
            </a:r>
            <a:r>
              <a:rPr lang="it-IT" b="1" i="1" dirty="0">
                <a:solidFill>
                  <a:schemeClr val="tx1"/>
                </a:solidFill>
                <a:latin typeface="Garamond" panose="02020404030301010803" pitchFamily="18" charset="0"/>
                <a:ea typeface="Times New Roman" panose="02020603050405020304" pitchFamily="18" charset="0"/>
              </a:rPr>
              <a:t>Arte di ascoltare e mondi possibili</a:t>
            </a:r>
            <a:r>
              <a:rPr lang="it-IT" dirty="0">
                <a:solidFill>
                  <a:schemeClr val="tx1"/>
                </a:solidFill>
                <a:latin typeface="Garamond" panose="02020404030301010803" pitchFamily="18" charset="0"/>
                <a:ea typeface="Times New Roman" panose="02020603050405020304" pitchFamily="18" charset="0"/>
              </a:rPr>
              <a:t>, Bruno Mondadori, che riporta molti altri esempi e giochi per sperimentare i due livelli di apprendimento in gioco in ogni processo di conoscenza e di valutazione:</a:t>
            </a:r>
            <a:endParaRPr lang="it-IT" sz="1200" dirty="0">
              <a:solidFill>
                <a:schemeClr val="tx1"/>
              </a:solidFill>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it-IT" dirty="0">
                <a:solidFill>
                  <a:schemeClr val="tx1"/>
                </a:solidFill>
                <a:latin typeface="Garamond" panose="02020404030301010803" pitchFamily="18" charset="0"/>
                <a:ea typeface="Times New Roman" panose="02020603050405020304" pitchFamily="18" charset="0"/>
                <a:cs typeface="Symbol" panose="05050102010706020507" pitchFamily="18" charset="2"/>
              </a:rPr>
              <a:t>apprendimento 1, che aumenta le nostre conoscenze;</a:t>
            </a:r>
            <a:endParaRPr lang="it-IT" sz="1200" dirty="0">
              <a:solidFill>
                <a:schemeClr val="tx1"/>
              </a:solidFill>
              <a:latin typeface="Times New Roman" panose="02020603050405020304"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a:solidFill>
                  <a:schemeClr val="tx1"/>
                </a:solidFill>
                <a:latin typeface="Garamond" panose="02020404030301010803" pitchFamily="18" charset="0"/>
                <a:ea typeface="Times New Roman" panose="02020603050405020304" pitchFamily="18" charset="0"/>
                <a:cs typeface="Symbol" panose="05050102010706020507" pitchFamily="18" charset="2"/>
              </a:rPr>
              <a:t>apprendimento 2, che modifica le nostre cornici di riferimento, le prospettive di lettura di quanto avviene.</a:t>
            </a:r>
            <a:endParaRPr lang="it-IT" sz="1200" dirty="0">
              <a:solidFill>
                <a:schemeClr val="tx1"/>
              </a:solidFill>
              <a:latin typeface="Times New Roman" panose="02020603050405020304" pitchFamily="18" charset="0"/>
              <a:ea typeface="Times New Roman" panose="02020603050405020304" pitchFamily="18" charset="0"/>
              <a:cs typeface="Symbol" panose="05050102010706020507" pitchFamily="18" charset="2"/>
            </a:endParaRPr>
          </a:p>
          <a:p>
            <a:r>
              <a:rPr lang="it-IT" dirty="0">
                <a:solidFill>
                  <a:schemeClr val="tx1"/>
                </a:solidFill>
                <a:latin typeface="Garamond" panose="02020404030301010803" pitchFamily="18" charset="0"/>
                <a:ea typeface="Times New Roman" panose="02020603050405020304" pitchFamily="18" charset="0"/>
              </a:rPr>
              <a:t>Marinella Sclavi, (cfr. anche </a:t>
            </a:r>
            <a:r>
              <a:rPr lang="it-IT" dirty="0" smtClean="0">
                <a:solidFill>
                  <a:schemeClr val="tx1"/>
                </a:solidFill>
                <a:latin typeface="Garamond" panose="02020404030301010803" pitchFamily="18" charset="0"/>
                <a:ea typeface="Times New Roman" panose="02020603050405020304" pitchFamily="18" charset="0"/>
              </a:rPr>
              <a:t>Unità </a:t>
            </a:r>
            <a:r>
              <a:rPr lang="it-IT" dirty="0">
                <a:solidFill>
                  <a:schemeClr val="tx1"/>
                </a:solidFill>
                <a:latin typeface="Garamond" panose="02020404030301010803" pitchFamily="18" charset="0"/>
                <a:ea typeface="Times New Roman" panose="02020603050405020304" pitchFamily="18" charset="0"/>
              </a:rPr>
              <a:t>sull’Ascolto), ci dice che </a:t>
            </a:r>
            <a:r>
              <a:rPr lang="it-IT" i="1" dirty="0">
                <a:solidFill>
                  <a:schemeClr val="tx1"/>
                </a:solidFill>
                <a:latin typeface="Garamond" panose="02020404030301010803" pitchFamily="18" charset="0"/>
                <a:ea typeface="Times New Roman" panose="02020603050405020304" pitchFamily="18" charset="0"/>
              </a:rPr>
              <a:t>"nel dialogo interculturale e nella gestione creativa dei conflitti l'assumere che tutti hanno ragione è la condizione per fare dei passi in avanti. Non si tratta di rinunciare ai propri giudizi, ma di risalire dai giudizi alle cornici (sia nostre che altrui) di cui non siamo consapevoli"</a:t>
            </a:r>
            <a:r>
              <a:rPr lang="it-IT" dirty="0">
                <a:solidFill>
                  <a:schemeClr val="tx1"/>
                </a:solidFill>
                <a:latin typeface="Garamond" panose="02020404030301010803" pitchFamily="18" charset="0"/>
                <a:ea typeface="Times New Roman" panose="02020603050405020304" pitchFamily="18" charset="0"/>
              </a:rPr>
              <a:t>. Si tratta di divenire consapevoli delle abitudini di pensiero che guidano le nostre conoscenze e i nostri giudizi.</a:t>
            </a:r>
            <a:endParaRPr lang="it-IT" sz="1200" dirty="0">
              <a:solidFill>
                <a:schemeClr val="tx1"/>
              </a:solidFill>
              <a:latin typeface="Times New Roman" panose="02020603050405020304" pitchFamily="18" charset="0"/>
              <a:ea typeface="Times New Roman" panose="02020603050405020304" pitchFamily="18" charset="0"/>
            </a:endParaRPr>
          </a:p>
          <a:p>
            <a:pPr lvl="0"/>
            <a:endParaRPr lang="it-IT" dirty="0">
              <a:solidFill>
                <a:prstClr val="black"/>
              </a:solidFill>
              <a:latin typeface="Times New Roman" panose="02020603050405020304"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2104484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36AE8CF6-37BA-439B-8150-A3189750C353}"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791702" y="1183602"/>
            <a:ext cx="8543926" cy="535531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dirty="0">
                <a:solidFill>
                  <a:schemeClr val="tx1"/>
                </a:solidFill>
                <a:latin typeface="Garamond" panose="02020404030301010803" pitchFamily="18" charset="0"/>
                <a:ea typeface="Times New Roman" panose="02020603050405020304" pitchFamily="18" charset="0"/>
              </a:rPr>
              <a:t>Abitudini di pensiero</a:t>
            </a:r>
            <a:endParaRPr lang="it-IT" sz="1200" dirty="0">
              <a:solidFill>
                <a:schemeClr val="tx1"/>
              </a:solidFill>
              <a:latin typeface="Times New Roman" panose="02020603050405020304" pitchFamily="18" charset="0"/>
              <a:ea typeface="Times New Roman" panose="02020603050405020304" pitchFamily="18" charset="0"/>
            </a:endParaRPr>
          </a:p>
          <a:p>
            <a:r>
              <a:rPr lang="it-IT" b="1" i="1" dirty="0" smtClean="0">
                <a:solidFill>
                  <a:schemeClr val="tx1"/>
                </a:solidFill>
                <a:latin typeface="Garamond" panose="02020404030301010803" pitchFamily="18" charset="0"/>
                <a:ea typeface="Times New Roman" panose="02020603050405020304" pitchFamily="18" charset="0"/>
              </a:rPr>
              <a:t>Sistemi semplici</a:t>
            </a:r>
            <a:endParaRPr lang="it-IT" b="1" i="1" dirty="0">
              <a:solidFill>
                <a:schemeClr val="tx1"/>
              </a:solidFill>
              <a:latin typeface="Garamond" panose="02020404030301010803" pitchFamily="18" charset="0"/>
              <a:ea typeface="Times New Roman" panose="02020603050405020304" pitchFamily="18" charset="0"/>
            </a:endParaRPr>
          </a:p>
          <a:p>
            <a:pPr marL="342900" lvl="0" indent="-342900">
              <a:spcAft>
                <a:spcPts val="0"/>
              </a:spcAft>
              <a:buFont typeface="Garamond" panose="02020404030301010803" pitchFamily="18" charset="0"/>
              <a:buChar char="·"/>
            </a:pP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Dove le stesse cose hanno lo stesso significato</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Garamond" panose="02020404030301010803" pitchFamily="18" charset="0"/>
              <a:buChar char="·"/>
            </a:pP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Stesse premesse implicite</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Garamond" panose="02020404030301010803" pitchFamily="18" charset="0"/>
              <a:buChar char="·"/>
            </a:pP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Ciò che diamo per scontato ci aiuta a comunicare</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Garamond" panose="02020404030301010803" pitchFamily="18" charset="0"/>
              <a:buChar char="·"/>
            </a:pP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Valutazione delle scelte dentro quel contesto</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Garamond" panose="02020404030301010803" pitchFamily="18" charset="0"/>
              <a:buChar char="·"/>
            </a:pP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Io ho ragione, tu hai torto (o viceversa)</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Garamond" panose="02020404030301010803" pitchFamily="18" charset="0"/>
              <a:buChar char="·"/>
            </a:pP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Mondo mono-culturale – Uni/verso</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it-IT" b="1" i="1" dirty="0">
                <a:solidFill>
                  <a:schemeClr val="tx1"/>
                </a:solidFill>
                <a:latin typeface="Garamond" panose="02020404030301010803" pitchFamily="18" charset="0"/>
                <a:ea typeface="Times New Roman" panose="02020603050405020304" pitchFamily="18" charset="0"/>
              </a:rPr>
              <a:t> </a:t>
            </a:r>
            <a:r>
              <a:rPr lang="it-IT" b="1" i="1" dirty="0" smtClean="0">
                <a:solidFill>
                  <a:schemeClr val="tx1"/>
                </a:solidFill>
                <a:latin typeface="Garamond" panose="02020404030301010803" pitchFamily="18" charset="0"/>
                <a:ea typeface="Times New Roman" panose="02020603050405020304" pitchFamily="18" charset="0"/>
              </a:rPr>
              <a:t>Sistemi complessi</a:t>
            </a:r>
          </a:p>
          <a:p>
            <a:pPr marL="342900" indent="-342900">
              <a:buFont typeface="Garamond" panose="02020404030301010803" pitchFamily="18" charset="0"/>
              <a:buChar char="·"/>
            </a:pP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Dove le stesse cose hanno significati differenti</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Garamond" panose="02020404030301010803" pitchFamily="18" charset="0"/>
              <a:buChar char="·"/>
            </a:pPr>
            <a:r>
              <a:rPr lang="it-IT"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rPr>
              <a:t>Diverse </a:t>
            </a: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premesse implicite</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Garamond" panose="02020404030301010803" pitchFamily="18" charset="0"/>
              <a:buChar char="·"/>
            </a:pP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Ciò che diamo per scontato ci impedisce di comunicare</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Garamond" panose="02020404030301010803" pitchFamily="18" charset="0"/>
              <a:buChar char="·"/>
            </a:pP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Apprezzamento di quel contesto alla luce di un altro</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Garamond" panose="02020404030301010803" pitchFamily="18" charset="0"/>
              <a:buChar char="·"/>
            </a:pP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Tutti hanno ragione. Anche chi dice che non possono avere ragione tutti</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Garamond" panose="02020404030301010803" pitchFamily="18" charset="0"/>
              <a:buChar char="·"/>
            </a:pPr>
            <a:r>
              <a:rPr lang="fr-FR" dirty="0" err="1">
                <a:solidFill>
                  <a:schemeClr val="tx1"/>
                </a:solidFill>
                <a:latin typeface="Garamond" panose="02020404030301010803" pitchFamily="18" charset="0"/>
                <a:ea typeface="Times New Roman" panose="02020603050405020304" pitchFamily="18" charset="0"/>
                <a:cs typeface="Times New Roman" panose="02020603050405020304" pitchFamily="18" charset="0"/>
              </a:rPr>
              <a:t>Mondo</a:t>
            </a:r>
            <a:r>
              <a:rPr lang="fr-FR"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 pluri-culturale – Pluri/verso</a:t>
            </a:r>
            <a:endPar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it-IT" dirty="0">
                <a:solidFill>
                  <a:schemeClr val="tx1"/>
                </a:solidFill>
                <a:latin typeface="Garamond" panose="02020404030301010803" pitchFamily="18" charset="0"/>
                <a:ea typeface="Times New Roman" panose="02020603050405020304" pitchFamily="18" charset="0"/>
              </a:rPr>
              <a:t>Oggi, in un tempo di “complessità” -  di coesistenza di differenti sistemi di riferimento - sia nel dialogo interculturale, sia per una gestione creativa dei conflitti assumere che tutti hanno ragione è la condizione per fare dei passi avanti.</a:t>
            </a:r>
            <a:endParaRPr lang="it-IT" sz="1200" dirty="0">
              <a:solidFill>
                <a:schemeClr val="tx1"/>
              </a:solidFill>
              <a:latin typeface="Times New Roman" panose="02020603050405020304" pitchFamily="18" charset="0"/>
              <a:ea typeface="Times New Roman" panose="02020603050405020304" pitchFamily="18" charset="0"/>
            </a:endParaRPr>
          </a:p>
          <a:p>
            <a:pPr lvl="0"/>
            <a:endParaRPr lang="it-IT" dirty="0">
              <a:solidFill>
                <a:prstClr val="black"/>
              </a:solidFill>
              <a:latin typeface="Times New Roman" panose="02020603050405020304"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729300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36AE8CF6-37BA-439B-8150-A3189750C353}"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33965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lvl="0"/>
            <a:r>
              <a:rPr lang="it-IT" dirty="0">
                <a:solidFill>
                  <a:prstClr val="black"/>
                </a:solidFill>
                <a:latin typeface="Garamond" panose="02020404030301010803" pitchFamily="18" charset="0"/>
                <a:ea typeface="Times New Roman" panose="02020603050405020304" pitchFamily="18" charset="0"/>
              </a:rPr>
              <a:t>Oggi, in un tempo di “complessità” -  di coesistenza di differenti sistemi di riferimento - sia nel dialogo interculturale, sia per una gestione creativa dei conflitti assumere che tutti hanno ragione è la condizione per fare dei passi avanti</a:t>
            </a:r>
            <a:r>
              <a:rPr lang="it-IT" dirty="0" smtClean="0">
                <a:solidFill>
                  <a:prstClr val="black"/>
                </a:solidFill>
                <a:latin typeface="Garamond" panose="02020404030301010803" pitchFamily="18" charset="0"/>
                <a:ea typeface="Times New Roman" panose="02020603050405020304" pitchFamily="18" charset="0"/>
              </a:rPr>
              <a:t>.</a:t>
            </a:r>
          </a:p>
          <a:p>
            <a:pPr lvl="0"/>
            <a:endParaRPr lang="it-IT" sz="1200" dirty="0">
              <a:solidFill>
                <a:prstClr val="black"/>
              </a:solidFill>
              <a:latin typeface="Garamond" panose="02020404030301010803" pitchFamily="18" charset="0"/>
              <a:ea typeface="Times New Roman" panose="02020603050405020304" pitchFamily="18" charset="0"/>
            </a:endParaRPr>
          </a:p>
          <a:p>
            <a:r>
              <a:rPr lang="it-IT" b="1" dirty="0">
                <a:solidFill>
                  <a:schemeClr val="tx1"/>
                </a:solidFill>
                <a:latin typeface="Garamond" panose="02020404030301010803" pitchFamily="18" charset="0"/>
                <a:ea typeface="Times New Roman" panose="02020603050405020304" pitchFamily="18" charset="0"/>
              </a:rPr>
              <a:t>Come?</a:t>
            </a:r>
            <a:endParaRPr lang="it-IT" dirty="0">
              <a:solidFill>
                <a:schemeClr val="tx1"/>
              </a:solidFill>
              <a:latin typeface="Times New Roman" panose="02020603050405020304" pitchFamily="18" charset="0"/>
              <a:ea typeface="Times New Roman" panose="02020603050405020304" pitchFamily="18" charset="0"/>
            </a:endParaRPr>
          </a:p>
          <a:p>
            <a:r>
              <a:rPr lang="it-IT" dirty="0">
                <a:solidFill>
                  <a:schemeClr val="tx1"/>
                </a:solidFill>
                <a:latin typeface="Garamond" panose="02020404030301010803" pitchFamily="18" charset="0"/>
                <a:ea typeface="Times New Roman" panose="02020603050405020304" pitchFamily="18" charset="0"/>
              </a:rPr>
              <a:t>Non rinunciando ai propri giudizi ma risalendo dai giudizi alle cornici nostre e altrui di cui non siamo consapevoli.</a:t>
            </a:r>
            <a:endParaRPr lang="it-IT" dirty="0">
              <a:solidFill>
                <a:schemeClr val="tx1"/>
              </a:solidFill>
              <a:latin typeface="Times New Roman" panose="02020603050405020304" pitchFamily="18" charset="0"/>
              <a:ea typeface="Times New Roman" panose="02020603050405020304" pitchFamily="18" charset="0"/>
            </a:endParaRPr>
          </a:p>
          <a:p>
            <a:endParaRPr lang="it-IT" i="1" dirty="0" smtClean="0">
              <a:solidFill>
                <a:schemeClr val="tx1"/>
              </a:solidFill>
              <a:latin typeface="Garamond" panose="02020404030301010803" pitchFamily="18" charset="0"/>
              <a:ea typeface="Times New Roman" panose="02020603050405020304" pitchFamily="18" charset="0"/>
            </a:endParaRPr>
          </a:p>
          <a:p>
            <a:r>
              <a:rPr lang="it-IT" i="1" dirty="0" smtClean="0">
                <a:solidFill>
                  <a:schemeClr val="tx1"/>
                </a:solidFill>
                <a:latin typeface="Garamond" panose="02020404030301010803" pitchFamily="18" charset="0"/>
                <a:ea typeface="Times New Roman" panose="02020603050405020304" pitchFamily="18" charset="0"/>
              </a:rPr>
              <a:t>“</a:t>
            </a:r>
            <a:r>
              <a:rPr lang="it-IT" i="1" dirty="0">
                <a:solidFill>
                  <a:schemeClr val="tx1"/>
                </a:solidFill>
                <a:latin typeface="Garamond" panose="02020404030301010803" pitchFamily="18" charset="0"/>
                <a:ea typeface="Times New Roman" panose="02020603050405020304" pitchFamily="18" charset="0"/>
              </a:rPr>
              <a:t>L’unico modo per risalire al sistema di premesse implicite in base a cui l’organismo opera è metterlo in condizione di sbagliare e osservare come correggere le proprie azioni e i propri sistemi di autocorrezione</a:t>
            </a:r>
            <a:r>
              <a:rPr lang="it-IT" dirty="0">
                <a:solidFill>
                  <a:schemeClr val="tx1"/>
                </a:solidFill>
                <a:latin typeface="Garamond" panose="02020404030301010803" pitchFamily="18" charset="0"/>
                <a:ea typeface="Times New Roman" panose="02020603050405020304" pitchFamily="18" charset="0"/>
              </a:rPr>
              <a:t>”. Un processo che </a:t>
            </a:r>
            <a:r>
              <a:rPr lang="it-IT" dirty="0" err="1">
                <a:solidFill>
                  <a:schemeClr val="tx1"/>
                </a:solidFill>
                <a:latin typeface="Garamond" panose="02020404030301010803" pitchFamily="18" charset="0"/>
                <a:ea typeface="Times New Roman" panose="02020603050405020304" pitchFamily="18" charset="0"/>
              </a:rPr>
              <a:t>Bateson</a:t>
            </a:r>
            <a:r>
              <a:rPr lang="it-IT" dirty="0">
                <a:solidFill>
                  <a:schemeClr val="tx1"/>
                </a:solidFill>
                <a:latin typeface="Garamond" panose="02020404030301010803" pitchFamily="18" charset="0"/>
                <a:ea typeface="Times New Roman" panose="02020603050405020304" pitchFamily="18" charset="0"/>
              </a:rPr>
              <a:t> (</a:t>
            </a:r>
            <a:r>
              <a:rPr lang="it-IT" b="1" i="1" dirty="0">
                <a:solidFill>
                  <a:schemeClr val="tx1"/>
                </a:solidFill>
                <a:latin typeface="Garamond" panose="02020404030301010803" pitchFamily="18" charset="0"/>
                <a:ea typeface="Times New Roman" panose="02020603050405020304" pitchFamily="18" charset="0"/>
                <a:hlinkClick r:id="rId2"/>
              </a:rPr>
              <a:t>Verso un’ecologia della mente</a:t>
            </a:r>
            <a:r>
              <a:rPr lang="it-IT" dirty="0">
                <a:solidFill>
                  <a:schemeClr val="tx1"/>
                </a:solidFill>
                <a:latin typeface="Garamond" panose="02020404030301010803" pitchFamily="18" charset="0"/>
                <a:ea typeface="Times New Roman" panose="02020603050405020304" pitchFamily="18" charset="0"/>
              </a:rPr>
              <a:t>, Adelphi 1977) definisce deutero-apprendimento o apprendimento di secondo livello.</a:t>
            </a:r>
            <a:endParaRPr lang="it-IT" dirty="0">
              <a:solidFill>
                <a:schemeClr val="tx1"/>
              </a:solidFill>
              <a:latin typeface="Times New Roman" panose="02020603050405020304" pitchFamily="18" charset="0"/>
              <a:ea typeface="Times New Roman" panose="02020603050405020304" pitchFamily="18" charset="0"/>
            </a:endParaRPr>
          </a:p>
          <a:p>
            <a:r>
              <a:rPr lang="it-IT" dirty="0">
                <a:solidFill>
                  <a:schemeClr val="tx1"/>
                </a:solidFill>
                <a:latin typeface="Garamond" panose="02020404030301010803" pitchFamily="18" charset="0"/>
                <a:ea typeface="Times New Roman" panose="02020603050405020304" pitchFamily="18" charset="0"/>
              </a:rPr>
              <a:t>Come il giudice saggio, si dovrebbero accogliere i diversi punti di vista e passare da una cornice all’altra senza giudicare e adottare una visione binoculare</a:t>
            </a:r>
            <a:r>
              <a:rPr lang="it-IT" dirty="0" smtClean="0">
                <a:solidFill>
                  <a:schemeClr val="tx1"/>
                </a:solidFill>
                <a:latin typeface="Garamond" panose="02020404030301010803" pitchFamily="18" charset="0"/>
                <a:ea typeface="Times New Roman" panose="02020603050405020304" pitchFamily="18" charset="0"/>
              </a:rPr>
              <a:t>.</a:t>
            </a:r>
          </a:p>
          <a:p>
            <a:endParaRPr lang="it-IT" dirty="0" smtClean="0">
              <a:solidFill>
                <a:schemeClr val="tx1"/>
              </a:solidFill>
              <a:latin typeface="Times New Roman" panose="02020603050405020304" pitchFamily="18" charset="0"/>
              <a:ea typeface="Times New Roman" panose="02020603050405020304" pitchFamily="18" charset="0"/>
            </a:endParaRPr>
          </a:p>
          <a:p>
            <a:pPr lvl="0"/>
            <a:endParaRPr lang="it-IT" sz="1200" dirty="0">
              <a:solidFill>
                <a:prstClr val="black"/>
              </a:solidFill>
              <a:latin typeface="Times New Roman" panose="02020603050405020304"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40778251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36AE8CF6-37BA-439B-8150-A3189750C353}"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98598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solidFill>
                  <a:schemeClr val="tx1"/>
                </a:solidFill>
                <a:latin typeface="Garamond" panose="02020404030301010803" pitchFamily="18" charset="0"/>
                <a:ea typeface="Times New Roman" panose="02020603050405020304" pitchFamily="18" charset="0"/>
              </a:rPr>
              <a:t>Quindi, muoverci all’interno di un sistema semplice – afferma la Sclavi – implica un pensiero logico classico, razionalità analitica e lineare, mentre se il sistema di cui siamo parte è complesso bisogna passare a un pensiero guidato dall’ascolto attivo, interessato alle cornici e premesse implicite che “</a:t>
            </a:r>
            <a:r>
              <a:rPr lang="it-IT" i="1" dirty="0">
                <a:solidFill>
                  <a:schemeClr val="tx1"/>
                </a:solidFill>
                <a:latin typeface="Garamond" panose="02020404030301010803" pitchFamily="18" charset="0"/>
                <a:ea typeface="Times New Roman" panose="02020603050405020304" pitchFamily="18" charset="0"/>
              </a:rPr>
              <a:t>Considera l’osservatore parte integrante del fenomeno osservato, circolarmente e auto-riflessivamente</a:t>
            </a:r>
            <a:r>
              <a:rPr lang="it-IT" dirty="0">
                <a:solidFill>
                  <a:schemeClr val="tx1"/>
                </a:solidFill>
                <a:latin typeface="Garamond" panose="02020404030301010803" pitchFamily="18" charset="0"/>
                <a:ea typeface="Times New Roman" panose="02020603050405020304" pitchFamily="18" charset="0"/>
              </a:rPr>
              <a:t>”.</a:t>
            </a:r>
            <a:endParaRPr lang="it-IT" sz="1200" dirty="0">
              <a:solidFill>
                <a:schemeClr val="tx1"/>
              </a:solidFill>
              <a:latin typeface="Times New Roman" panose="02020603050405020304" pitchFamily="18" charset="0"/>
              <a:ea typeface="Times New Roman" panose="02020603050405020304" pitchFamily="18" charset="0"/>
            </a:endParaRPr>
          </a:p>
          <a:p>
            <a:r>
              <a:rPr lang="it-IT" dirty="0">
                <a:solidFill>
                  <a:schemeClr val="tx1"/>
                </a:solidFill>
                <a:latin typeface="Garamond" panose="02020404030301010803" pitchFamily="18" charset="0"/>
                <a:ea typeface="Times New Roman" panose="02020603050405020304" pitchFamily="18" charset="0"/>
              </a:rPr>
              <a:t>Cfr. le regole dell’arte di ascoltare (</a:t>
            </a:r>
            <a:r>
              <a:rPr lang="it-IT" dirty="0" smtClean="0">
                <a:solidFill>
                  <a:schemeClr val="tx1"/>
                </a:solidFill>
                <a:latin typeface="Garamond" panose="02020404030301010803" pitchFamily="18" charset="0"/>
                <a:ea typeface="Times New Roman" panose="02020603050405020304" pitchFamily="18" charset="0"/>
              </a:rPr>
              <a:t>Unità </a:t>
            </a:r>
            <a:r>
              <a:rPr lang="it-IT" dirty="0">
                <a:solidFill>
                  <a:schemeClr val="tx1"/>
                </a:solidFill>
                <a:latin typeface="Garamond" panose="02020404030301010803" pitchFamily="18" charset="0"/>
                <a:ea typeface="Times New Roman" panose="02020603050405020304" pitchFamily="18" charset="0"/>
              </a:rPr>
              <a:t>sull’Ascolto)</a:t>
            </a:r>
            <a:endParaRPr lang="it-IT" sz="1200" dirty="0">
              <a:solidFill>
                <a:schemeClr val="tx1"/>
              </a:solidFill>
              <a:latin typeface="Times New Roman" panose="02020603050405020304" pitchFamily="18" charset="0"/>
              <a:ea typeface="Times New Roman" panose="02020603050405020304" pitchFamily="18" charset="0"/>
            </a:endParaRPr>
          </a:p>
          <a:p>
            <a:pPr>
              <a:spcAft>
                <a:spcPts val="0"/>
              </a:spcAft>
            </a:pPr>
            <a:endParaRPr lang="it-IT" b="1" dirty="0" smtClean="0">
              <a:solidFill>
                <a:schemeClr val="tx1"/>
              </a:solidFill>
              <a:latin typeface="Garamond" panose="02020404030301010803" pitchFamily="18" charset="0"/>
              <a:ea typeface="Times New Roman" panose="02020603050405020304" pitchFamily="18" charset="0"/>
            </a:endParaRPr>
          </a:p>
          <a:p>
            <a:pPr>
              <a:spcAft>
                <a:spcPts val="0"/>
              </a:spcAft>
            </a:pPr>
            <a:r>
              <a:rPr lang="it-IT" b="1" dirty="0" smtClean="0">
                <a:solidFill>
                  <a:schemeClr val="tx1"/>
                </a:solidFill>
                <a:latin typeface="Garamond" panose="02020404030301010803" pitchFamily="18" charset="0"/>
                <a:ea typeface="Times New Roman" panose="02020603050405020304" pitchFamily="18" charset="0"/>
              </a:rPr>
              <a:t>Conflittualità </a:t>
            </a:r>
            <a:r>
              <a:rPr lang="it-IT" b="1" dirty="0">
                <a:solidFill>
                  <a:schemeClr val="tx1"/>
                </a:solidFill>
                <a:latin typeface="Garamond" panose="02020404030301010803" pitchFamily="18" charset="0"/>
                <a:ea typeface="Times New Roman" panose="02020603050405020304" pitchFamily="18" charset="0"/>
              </a:rPr>
              <a:t>e </a:t>
            </a:r>
            <a:r>
              <a:rPr lang="it-IT" b="1" dirty="0" smtClean="0">
                <a:solidFill>
                  <a:schemeClr val="tx1"/>
                </a:solidFill>
                <a:latin typeface="Garamond" panose="02020404030301010803" pitchFamily="18" charset="0"/>
                <a:ea typeface="Times New Roman" panose="02020603050405020304" pitchFamily="18" charset="0"/>
              </a:rPr>
              <a:t>dialogo - Conflitti </a:t>
            </a:r>
            <a:r>
              <a:rPr lang="it-IT" b="1" dirty="0">
                <a:solidFill>
                  <a:schemeClr val="tx1"/>
                </a:solidFill>
                <a:latin typeface="Garamond" panose="02020404030301010803" pitchFamily="18" charset="0"/>
                <a:ea typeface="Times New Roman" panose="02020603050405020304" pitchFamily="18" charset="0"/>
              </a:rPr>
              <a:t>tra Paesi</a:t>
            </a:r>
            <a:endParaRPr lang="it-IT" sz="1200" dirty="0">
              <a:solidFill>
                <a:schemeClr val="tx1"/>
              </a:solidFill>
              <a:latin typeface="Times New Roman" panose="02020603050405020304" pitchFamily="18" charset="0"/>
              <a:ea typeface="Times New Roman" panose="02020603050405020304" pitchFamily="18" charset="0"/>
            </a:endParaRPr>
          </a:p>
          <a:p>
            <a:endParaRPr lang="it-IT" sz="1100" dirty="0" smtClean="0">
              <a:solidFill>
                <a:schemeClr val="tx1"/>
              </a:solidFill>
              <a:latin typeface="Garamond" panose="02020404030301010803" pitchFamily="18" charset="0"/>
              <a:ea typeface="Times New Roman" panose="02020603050405020304" pitchFamily="18" charset="0"/>
            </a:endParaRPr>
          </a:p>
          <a:p>
            <a:r>
              <a:rPr lang="it-IT" dirty="0" smtClean="0">
                <a:solidFill>
                  <a:schemeClr val="tx1"/>
                </a:solidFill>
                <a:latin typeface="Garamond" panose="02020404030301010803" pitchFamily="18" charset="0"/>
                <a:ea typeface="Times New Roman" panose="02020603050405020304" pitchFamily="18" charset="0"/>
              </a:rPr>
              <a:t>La </a:t>
            </a:r>
            <a:r>
              <a:rPr lang="it-IT" dirty="0">
                <a:solidFill>
                  <a:schemeClr val="tx1"/>
                </a:solidFill>
                <a:latin typeface="Garamond" panose="02020404030301010803" pitchFamily="18" charset="0"/>
                <a:ea typeface="Times New Roman" panose="02020603050405020304" pitchFamily="18" charset="0"/>
              </a:rPr>
              <a:t>dimensione del litigio / conflitto ovviamente non si esaurisce nell'ambito ristretto delle nostre relazioni quotidiane. È anche possibile riflettere sui conflitti, tensioni e questioni irrisolte su scala nazionale, sovranazionale o globale. L’attualità porta l’attenzione sulla situazione in Afghanistan, ma è possibile anche coinvolgere colleghi di storia o di italiano andando ad analizzare diverse aree geografiche. Si rimanda al percorso sulla cittadinanza per alcune attività come compiti di realtà o collegamenti interdisciplinari. </a:t>
            </a:r>
            <a:endParaRPr lang="it-IT" sz="1200" dirty="0">
              <a:solidFill>
                <a:schemeClr val="tx1"/>
              </a:solidFill>
              <a:latin typeface="Times New Roman" panose="02020603050405020304" pitchFamily="18" charset="0"/>
              <a:ea typeface="Times New Roman" panose="02020603050405020304" pitchFamily="18" charset="0"/>
            </a:endParaRPr>
          </a:p>
          <a:p>
            <a:r>
              <a:rPr lang="it-IT" dirty="0">
                <a:solidFill>
                  <a:schemeClr val="tx1"/>
                </a:solidFill>
                <a:latin typeface="Garamond" panose="02020404030301010803" pitchFamily="18" charset="0"/>
                <a:ea typeface="Times New Roman" panose="02020603050405020304" pitchFamily="18" charset="0"/>
              </a:rPr>
              <a:t>Qui di seguito qualche materiale per il lavoro in classe. </a:t>
            </a:r>
            <a:endParaRPr lang="it-IT" sz="1200" dirty="0">
              <a:solidFill>
                <a:schemeClr val="tx1"/>
              </a:solidFill>
              <a:latin typeface="Times New Roman" panose="02020603050405020304" pitchFamily="18" charset="0"/>
              <a:ea typeface="Times New Roman" panose="02020603050405020304" pitchFamily="18" charset="0"/>
            </a:endParaRPr>
          </a:p>
          <a:p>
            <a:endParaRPr lang="it-IT" dirty="0" smtClean="0">
              <a:solidFill>
                <a:schemeClr val="tx1"/>
              </a:solidFill>
              <a:latin typeface="Times New Roman" panose="02020603050405020304" pitchFamily="18" charset="0"/>
              <a:ea typeface="Times New Roman" panose="02020603050405020304" pitchFamily="18" charset="0"/>
            </a:endParaRPr>
          </a:p>
          <a:p>
            <a:pPr lvl="0"/>
            <a:endParaRPr lang="it-IT" sz="1200" dirty="0">
              <a:solidFill>
                <a:prstClr val="black"/>
              </a:solidFill>
              <a:latin typeface="Times New Roman" panose="02020603050405020304"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509519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01BA27FE-B72B-45ED-81BF-E85E12553224}"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0131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spcAft>
                <a:spcPts val="0"/>
              </a:spcAft>
            </a:pPr>
            <a:r>
              <a:rPr lang="it-IT" b="1" dirty="0">
                <a:solidFill>
                  <a:srgbClr val="C00000"/>
                </a:solidFill>
                <a:latin typeface="Garamond" panose="02020404030301010803" pitchFamily="18" charset="0"/>
                <a:ea typeface="Times New Roman" panose="02020603050405020304" pitchFamily="18" charset="0"/>
              </a:rPr>
              <a:t>TESTI DI CARLO MARIA MARTINI</a:t>
            </a:r>
            <a:endParaRPr lang="it-IT" sz="1200" dirty="0">
              <a:latin typeface="Times New Roman" panose="02020603050405020304" pitchFamily="18" charset="0"/>
              <a:ea typeface="Times New Roman" panose="02020603050405020304" pitchFamily="18" charset="0"/>
            </a:endParaRPr>
          </a:p>
          <a:p>
            <a:pPr>
              <a:spcAft>
                <a:spcPts val="0"/>
              </a:spcAft>
            </a:pPr>
            <a:r>
              <a:rPr lang="it-IT" b="1" dirty="0" smtClean="0">
                <a:solidFill>
                  <a:schemeClr val="tx1"/>
                </a:solidFill>
                <a:latin typeface="Garamond" panose="02020404030301010803" pitchFamily="18" charset="0"/>
                <a:ea typeface="Times New Roman" panose="02020603050405020304" pitchFamily="18" charset="0"/>
              </a:rPr>
              <a:t>Pluralismo </a:t>
            </a:r>
            <a:r>
              <a:rPr lang="it-IT" b="1" dirty="0">
                <a:solidFill>
                  <a:schemeClr val="tx1"/>
                </a:solidFill>
                <a:latin typeface="Garamond" panose="02020404030301010803" pitchFamily="18" charset="0"/>
                <a:ea typeface="Times New Roman" panose="02020603050405020304" pitchFamily="18" charset="0"/>
              </a:rPr>
              <a:t>linguistico (e non solo)</a:t>
            </a:r>
            <a:endParaRPr lang="it-IT" sz="1200" dirty="0">
              <a:solidFill>
                <a:schemeClr val="tx1"/>
              </a:solidFill>
              <a:latin typeface="Times New Roman" panose="02020603050405020304" pitchFamily="18" charset="0"/>
              <a:ea typeface="Times New Roman" panose="02020603050405020304" pitchFamily="18" charset="0"/>
            </a:endParaRPr>
          </a:p>
          <a:p>
            <a:pPr>
              <a:spcAft>
                <a:spcPts val="0"/>
              </a:spcAft>
            </a:pPr>
            <a:r>
              <a:rPr lang="it-IT" i="1" dirty="0">
                <a:solidFill>
                  <a:schemeClr val="tx1"/>
                </a:solidFill>
                <a:latin typeface="Garamond" panose="02020404030301010803" pitchFamily="18" charset="0"/>
                <a:ea typeface="Times New Roman" panose="02020603050405020304" pitchFamily="18" charset="0"/>
              </a:rPr>
              <a:t>Brani tratti da un’intervista di </a:t>
            </a:r>
            <a:r>
              <a:rPr lang="it-IT" dirty="0">
                <a:solidFill>
                  <a:schemeClr val="tx1"/>
                </a:solidFill>
                <a:latin typeface="Garamond" panose="02020404030301010803" pitchFamily="18" charset="0"/>
                <a:ea typeface="Times New Roman" panose="02020603050405020304" pitchFamily="18" charset="0"/>
              </a:rPr>
              <a:t>Carlo Maria Martini</a:t>
            </a:r>
            <a:r>
              <a:rPr lang="it-IT" i="1" dirty="0">
                <a:solidFill>
                  <a:schemeClr val="tx1"/>
                </a:solidFill>
                <a:latin typeface="Garamond" panose="02020404030301010803" pitchFamily="18" charset="0"/>
                <a:ea typeface="Times New Roman" panose="02020603050405020304" pitchFamily="18" charset="0"/>
              </a:rPr>
              <a:t> alla rivista </a:t>
            </a:r>
            <a:r>
              <a:rPr lang="it-IT" b="1" i="1" dirty="0">
                <a:solidFill>
                  <a:schemeClr val="tx1"/>
                </a:solidFill>
                <a:latin typeface="Garamond" panose="02020404030301010803" pitchFamily="18" charset="0"/>
                <a:ea typeface="Times New Roman" panose="02020603050405020304" pitchFamily="18" charset="0"/>
              </a:rPr>
              <a:t>“Confronti”</a:t>
            </a:r>
            <a:r>
              <a:rPr lang="it-IT" i="1" dirty="0">
                <a:solidFill>
                  <a:schemeClr val="tx1"/>
                </a:solidFill>
                <a:latin typeface="Garamond" panose="02020404030301010803" pitchFamily="18" charset="0"/>
                <a:ea typeface="Times New Roman" panose="02020603050405020304" pitchFamily="18" charset="0"/>
              </a:rPr>
              <a:t>, 2002</a:t>
            </a:r>
            <a:endParaRPr lang="it-IT" sz="1200" dirty="0">
              <a:solidFill>
                <a:schemeClr val="tx1"/>
              </a:solidFill>
              <a:latin typeface="Times New Roman" panose="02020603050405020304" pitchFamily="18" charset="0"/>
              <a:ea typeface="Times New Roman" panose="02020603050405020304" pitchFamily="18" charset="0"/>
            </a:endParaRPr>
          </a:p>
          <a:p>
            <a:endParaRPr lang="it-IT" dirty="0" smtClean="0">
              <a:latin typeface="Garamond" panose="02020404030301010803" pitchFamily="18" charset="0"/>
            </a:endParaRPr>
          </a:p>
          <a:p>
            <a:r>
              <a:rPr lang="it-IT" dirty="0" smtClean="0">
                <a:latin typeface="Garamond" panose="02020404030301010803" pitchFamily="18" charset="0"/>
              </a:rPr>
              <a:t>L’Europa </a:t>
            </a:r>
            <a:r>
              <a:rPr lang="it-IT" dirty="0">
                <a:latin typeface="Garamond" panose="02020404030301010803" pitchFamily="18" charset="0"/>
              </a:rPr>
              <a:t>parla molte lingue anche sotto il profilo religioso. Esiste l’Europa cattolica, quella protestante, quella ebraica, quella islamica, quella laica... Come queste diverse identità potranno convivere costruttivamente senza produrre una Babele incomprensibile?</a:t>
            </a:r>
          </a:p>
          <a:p>
            <a:r>
              <a:rPr lang="it-IT" dirty="0">
                <a:latin typeface="Garamond" panose="02020404030301010803" pitchFamily="18" charset="0"/>
              </a:rPr>
              <a:t>La stessa Babele, insieme all’aspetto negativo della confusione, vanta quello positivo della capacità di imparare a stare insieme tra diversi. E questo è già un aspetto interessante, che la diversità rende necessario: imparare a convivere. </a:t>
            </a:r>
            <a:r>
              <a:rPr lang="it-IT" u="sng" dirty="0">
                <a:latin typeface="Garamond" panose="02020404030301010803" pitchFamily="18" charset="0"/>
              </a:rPr>
              <a:t>E per convivere bisogna avere dei punti di riferimento comuni</a:t>
            </a:r>
            <a:r>
              <a:rPr lang="it-IT" dirty="0">
                <a:latin typeface="Garamond" panose="02020404030301010803" pitchFamily="18" charset="0"/>
              </a:rPr>
              <a:t>. Penso che in Europa ce ne siano in abbondanza, grazie a una tradizione che, pur diversificata, si concentra nel primato della persona, della sua libertà e della sua dignità. Primato che ha radici cristiane e traduzioni laiche che in fondo convergono. E tutti coloro che hanno a cuore la centralità della persona umana, dei suoi diritti e della sua dignità, della difesa del povero, del debole, dell’attenzione a coloro che sembrano non contare nulla, ai piccoli – quei piccoli che sono anche fiori del Vangelo, quei piccoli che sono i più grandi nel regno dei cieli – in qualche modo si ritrovano nella tradizione europea che offre </a:t>
            </a:r>
            <a:r>
              <a:rPr lang="it-IT" dirty="0" smtClean="0">
                <a:latin typeface="Garamond" panose="02020404030301010803" pitchFamily="18" charset="0"/>
              </a:rPr>
              <a:t>un’occasione</a:t>
            </a: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3694448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01BA27FE-B72B-45ED-81BF-E85E12553224}"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329072"/>
            <a:ext cx="8543926" cy="495520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lvl="0"/>
            <a:r>
              <a:rPr lang="it-IT" dirty="0" smtClean="0">
                <a:solidFill>
                  <a:srgbClr val="4472C4"/>
                </a:solidFill>
                <a:latin typeface="Garamond" panose="02020404030301010803" pitchFamily="18" charset="0"/>
              </a:rPr>
              <a:t>concreta </a:t>
            </a:r>
            <a:r>
              <a:rPr lang="it-IT" dirty="0">
                <a:solidFill>
                  <a:srgbClr val="4472C4"/>
                </a:solidFill>
                <a:latin typeface="Garamond" panose="02020404030301010803" pitchFamily="18" charset="0"/>
              </a:rPr>
              <a:t>di incontro tra linguaggi diversi. È chiaro che questi linguaggi devono imparare a dialogare. A non contrapporsi, ad andare a fondo, oltre le polemiche, per riuscire a far emergere questi valori che sono comuni a ogni persona umana creata da Dio e, per noi cristiani, vista nella gloria della risurrezione. [...] In questo senso credo che ci sia la possibilità di unire i linguaggi, anche rispettando le singole identità e non forzandole verso una unitarietà che, almeno per il momento, sarebbe contro la storia</a:t>
            </a:r>
            <a:r>
              <a:rPr lang="it-IT" dirty="0" smtClean="0">
                <a:solidFill>
                  <a:srgbClr val="4472C4"/>
                </a:solidFill>
                <a:latin typeface="Garamond" panose="02020404030301010803" pitchFamily="18" charset="0"/>
              </a:rPr>
              <a:t>.</a:t>
            </a:r>
          </a:p>
          <a:p>
            <a:pPr>
              <a:spcAft>
                <a:spcPts val="0"/>
              </a:spcAft>
            </a:pPr>
            <a:endParaRPr lang="it-IT" sz="1000" b="1" dirty="0" smtClean="0">
              <a:latin typeface="Garamond" panose="02020404030301010803" pitchFamily="18" charset="0"/>
              <a:ea typeface="Times New Roman" panose="02020603050405020304" pitchFamily="18" charset="0"/>
            </a:endParaRPr>
          </a:p>
          <a:p>
            <a:pPr>
              <a:spcAft>
                <a:spcPts val="0"/>
              </a:spcAft>
            </a:pPr>
            <a:r>
              <a:rPr lang="it-IT" b="1" dirty="0" smtClean="0">
                <a:solidFill>
                  <a:schemeClr val="tx1"/>
                </a:solidFill>
                <a:latin typeface="Garamond" panose="02020404030301010803" pitchFamily="18" charset="0"/>
                <a:ea typeface="Times New Roman" panose="02020603050405020304" pitchFamily="18" charset="0"/>
              </a:rPr>
              <a:t>A </a:t>
            </a:r>
            <a:r>
              <a:rPr lang="it-IT" b="1" dirty="0">
                <a:solidFill>
                  <a:schemeClr val="tx1"/>
                </a:solidFill>
                <a:latin typeface="Garamond" panose="02020404030301010803" pitchFamily="18" charset="0"/>
                <a:ea typeface="Times New Roman" panose="02020603050405020304" pitchFamily="18" charset="0"/>
              </a:rPr>
              <a:t>proposito del conflitto israelo-palestinese</a:t>
            </a:r>
            <a:endParaRPr lang="it-IT" sz="1200" dirty="0">
              <a:solidFill>
                <a:schemeClr val="tx1"/>
              </a:solidFill>
              <a:latin typeface="Times New Roman" panose="02020603050405020304" pitchFamily="18" charset="0"/>
              <a:ea typeface="Times New Roman" panose="02020603050405020304" pitchFamily="18" charset="0"/>
            </a:endParaRPr>
          </a:p>
          <a:p>
            <a:pPr>
              <a:spcAft>
                <a:spcPts val="0"/>
              </a:spcAft>
            </a:pPr>
            <a:r>
              <a:rPr lang="it-IT" i="1" dirty="0">
                <a:solidFill>
                  <a:schemeClr val="tx1"/>
                </a:solidFill>
                <a:latin typeface="Garamond" panose="02020404030301010803" pitchFamily="18" charset="0"/>
                <a:ea typeface="Times New Roman" panose="02020603050405020304" pitchFamily="18" charset="0"/>
              </a:rPr>
              <a:t>Dalla prefazione di</a:t>
            </a:r>
            <a:r>
              <a:rPr lang="it-IT" dirty="0">
                <a:solidFill>
                  <a:schemeClr val="tx1"/>
                </a:solidFill>
                <a:latin typeface="Garamond" panose="02020404030301010803" pitchFamily="18" charset="0"/>
                <a:ea typeface="Times New Roman" panose="02020603050405020304" pitchFamily="18" charset="0"/>
              </a:rPr>
              <a:t> Carlo Maria Martini </a:t>
            </a:r>
            <a:r>
              <a:rPr lang="it-IT" i="1" dirty="0">
                <a:solidFill>
                  <a:schemeClr val="tx1"/>
                </a:solidFill>
                <a:latin typeface="Garamond" panose="02020404030301010803" pitchFamily="18" charset="0"/>
                <a:ea typeface="Times New Roman" panose="02020603050405020304" pitchFamily="18" charset="0"/>
              </a:rPr>
              <a:t>a </a:t>
            </a:r>
            <a:r>
              <a:rPr lang="it-IT" dirty="0" err="1">
                <a:solidFill>
                  <a:schemeClr val="tx1"/>
                </a:solidFill>
                <a:latin typeface="Garamond" panose="02020404030301010803" pitchFamily="18" charset="0"/>
                <a:ea typeface="Times New Roman" panose="02020603050405020304" pitchFamily="18" charset="0"/>
              </a:rPr>
              <a:t>Marchadur</a:t>
            </a:r>
            <a:r>
              <a:rPr lang="it-IT" dirty="0">
                <a:solidFill>
                  <a:schemeClr val="tx1"/>
                </a:solidFill>
                <a:latin typeface="Garamond" panose="02020404030301010803" pitchFamily="18" charset="0"/>
                <a:ea typeface="Times New Roman" panose="02020603050405020304" pitchFamily="18" charset="0"/>
              </a:rPr>
              <a:t>, </a:t>
            </a:r>
            <a:r>
              <a:rPr lang="it-IT" dirty="0" err="1">
                <a:solidFill>
                  <a:schemeClr val="tx1"/>
                </a:solidFill>
                <a:latin typeface="Garamond" panose="02020404030301010803" pitchFamily="18" charset="0"/>
                <a:ea typeface="Times New Roman" panose="02020603050405020304" pitchFamily="18" charset="0"/>
              </a:rPr>
              <a:t>Neuhaus</a:t>
            </a:r>
            <a:r>
              <a:rPr lang="it-IT" dirty="0">
                <a:solidFill>
                  <a:schemeClr val="tx1"/>
                </a:solidFill>
                <a:latin typeface="Garamond" panose="02020404030301010803" pitchFamily="18" charset="0"/>
                <a:ea typeface="Times New Roman" panose="02020603050405020304" pitchFamily="18" charset="0"/>
              </a:rPr>
              <a:t>, </a:t>
            </a:r>
            <a:r>
              <a:rPr lang="it-IT" b="1" i="1" dirty="0">
                <a:solidFill>
                  <a:schemeClr val="tx1"/>
                </a:solidFill>
                <a:latin typeface="Garamond" panose="02020404030301010803" pitchFamily="18" charset="0"/>
                <a:ea typeface="Times New Roman" panose="02020603050405020304" pitchFamily="18" charset="0"/>
              </a:rPr>
              <a:t>La Terra, la Bibbia e la Storia</a:t>
            </a:r>
            <a:r>
              <a:rPr lang="it-IT" dirty="0">
                <a:solidFill>
                  <a:schemeClr val="tx1"/>
                </a:solidFill>
                <a:latin typeface="Garamond" panose="02020404030301010803" pitchFamily="18" charset="0"/>
                <a:ea typeface="Times New Roman" panose="02020603050405020304" pitchFamily="18" charset="0"/>
              </a:rPr>
              <a:t>, </a:t>
            </a:r>
            <a:r>
              <a:rPr lang="it-IT" dirty="0" err="1">
                <a:solidFill>
                  <a:schemeClr val="tx1"/>
                </a:solidFill>
                <a:latin typeface="Garamond" panose="02020404030301010803" pitchFamily="18" charset="0"/>
                <a:ea typeface="Times New Roman" panose="02020603050405020304" pitchFamily="18" charset="0"/>
              </a:rPr>
              <a:t>Jaca</a:t>
            </a:r>
            <a:r>
              <a:rPr lang="it-IT" dirty="0">
                <a:solidFill>
                  <a:schemeClr val="tx1"/>
                </a:solidFill>
                <a:latin typeface="Garamond" panose="02020404030301010803" pitchFamily="18" charset="0"/>
                <a:ea typeface="Times New Roman" panose="02020603050405020304" pitchFamily="18" charset="0"/>
              </a:rPr>
              <a:t> Book </a:t>
            </a:r>
            <a:r>
              <a:rPr lang="it-IT" dirty="0" smtClean="0">
                <a:solidFill>
                  <a:schemeClr val="tx1"/>
                </a:solidFill>
                <a:latin typeface="Garamond" panose="02020404030301010803" pitchFamily="18" charset="0"/>
                <a:ea typeface="Times New Roman" panose="02020603050405020304" pitchFamily="18" charset="0"/>
              </a:rPr>
              <a:t>2006</a:t>
            </a:r>
          </a:p>
          <a:p>
            <a:pPr>
              <a:spcAft>
                <a:spcPts val="0"/>
              </a:spcAft>
            </a:pPr>
            <a:r>
              <a:rPr lang="it-IT" dirty="0" smtClean="0">
                <a:latin typeface="Garamond" panose="02020404030301010803" pitchFamily="18" charset="0"/>
              </a:rPr>
              <a:t>Come </a:t>
            </a:r>
            <a:r>
              <a:rPr lang="it-IT" dirty="0">
                <a:latin typeface="Garamond" panose="02020404030301010803" pitchFamily="18" charset="0"/>
              </a:rPr>
              <a:t>rispondere ai nostri giorni alle rivendicazioni ebraiche sulla terra che si appoggiano ai testi della Scrittura? Che giudizio formulare sul fatto che parte di questa terra è divenuta nel 1948 lo stato di Israele? Come riconoscere, anche nella lettura della Bibbia, i giusti diritti del popolo palestinese, privato della propria sovranità e della propria libertà, e sottoposto ad ingiuste vessazioni? In che modo debbono impegnarsi i cristiani per la pace e la giustizia in Terra santa? Come debbono rispondere alle rivendicazioni sia degli israeliani, sia dei palestinesi, senza ledere gli interessi legittimi degli uni e degli altri</a:t>
            </a:r>
            <a:r>
              <a:rPr lang="it-IT" dirty="0" smtClean="0">
                <a:latin typeface="Garamond" panose="02020404030301010803" pitchFamily="18" charset="0"/>
              </a:rPr>
              <a:t>?</a:t>
            </a:r>
          </a:p>
          <a:p>
            <a:pPr>
              <a:spcAft>
                <a:spcPts val="0"/>
              </a:spcAft>
            </a:pPr>
            <a:r>
              <a:rPr lang="it-IT"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rPr>
              <a:t>(Il </a:t>
            </a: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tema verrà ripreso in una prossima </a:t>
            </a:r>
            <a:r>
              <a:rPr lang="it-IT"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rPr>
              <a:t>Unità </a:t>
            </a:r>
            <a:r>
              <a:rPr lang="it-IT"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nella sezione </a:t>
            </a:r>
            <a:r>
              <a:rPr lang="it-IT" b="1"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rPr>
              <a:t>GIUSTIZIA</a:t>
            </a:r>
            <a:r>
              <a:rPr lang="it-IT"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rPr>
              <a:t>)</a:t>
            </a:r>
            <a:endParaRPr lang="it-IT" dirty="0">
              <a:solidFill>
                <a:schemeClr val="tx1"/>
              </a:solidFill>
              <a:latin typeface="Garamond" panose="02020404030301010803"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1431072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336873DD-9E87-4D76-A72D-7B9AF90F4008}"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19</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346389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spcAft>
                <a:spcPts val="0"/>
              </a:spcAft>
            </a:pPr>
            <a:r>
              <a:rPr lang="it-IT" dirty="0">
                <a:solidFill>
                  <a:srgbClr val="000000"/>
                </a:solidFill>
                <a:latin typeface="Garamond" panose="02020404030301010803" pitchFamily="18" charset="0"/>
                <a:ea typeface="Times New Roman" panose="02020603050405020304" pitchFamily="18" charset="0"/>
              </a:rPr>
              <a:t> </a:t>
            </a:r>
            <a:endParaRPr lang="it-IT" sz="1200" dirty="0">
              <a:latin typeface="Times New Roman" panose="02020603050405020304" pitchFamily="18" charset="0"/>
              <a:ea typeface="Times New Roman" panose="02020603050405020304" pitchFamily="18" charset="0"/>
            </a:endParaRPr>
          </a:p>
          <a:p>
            <a:pPr lvl="0">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DALLA RIVISTA «AGGIORNAMENTI SOCIALI»</a:t>
            </a:r>
          </a:p>
          <a:p>
            <a:pPr>
              <a:lnSpc>
                <a:spcPct val="107000"/>
              </a:lnSpc>
              <a:spcAft>
                <a:spcPts val="600"/>
              </a:spcAft>
            </a:pPr>
            <a:r>
              <a:rPr lang="it-IT" dirty="0" smtClean="0">
                <a:solidFill>
                  <a:prstClr val="black"/>
                </a:solidFill>
                <a:latin typeface="Garamond" panose="02020404030301010803" pitchFamily="18" charset="0"/>
                <a:ea typeface="Calibri" panose="020F0502020204030204" pitchFamily="34" charset="0"/>
                <a:cs typeface="Times New Roman" panose="02020603050405020304" pitchFamily="18" charset="0"/>
              </a:rPr>
              <a:t>G. </a:t>
            </a:r>
            <a:r>
              <a:rPr lang="it-IT" dirty="0" err="1" smtClean="0">
                <a:solidFill>
                  <a:prstClr val="black"/>
                </a:solidFill>
                <a:latin typeface="Garamond" panose="02020404030301010803" pitchFamily="18" charset="0"/>
                <a:ea typeface="Calibri" panose="020F0502020204030204" pitchFamily="34" charset="0"/>
                <a:cs typeface="Times New Roman" panose="02020603050405020304" pitchFamily="18" charset="0"/>
              </a:rPr>
              <a:t>Nardone</a:t>
            </a:r>
            <a:r>
              <a:rPr lang="it-IT" dirty="0" smtClean="0">
                <a:solidFill>
                  <a:prstClr val="black"/>
                </a:solidFill>
                <a:latin typeface="Garamond" panose="02020404030301010803" pitchFamily="18" charset="0"/>
                <a:ea typeface="Calibri" panose="020F0502020204030204" pitchFamily="34" charset="0"/>
                <a:cs typeface="Times New Roman" panose="02020603050405020304" pitchFamily="18" charset="0"/>
              </a:rPr>
              <a:t>, </a:t>
            </a:r>
            <a:r>
              <a:rPr lang="it-IT" b="1" dirty="0">
                <a:latin typeface="Garamond" panose="02020404030301010803" pitchFamily="18" charset="0"/>
                <a:hlinkClick r:id="rId2"/>
              </a:rPr>
              <a:t>Anche la rabbia può costruire il futuro. La prospettiva di Martha </a:t>
            </a:r>
            <a:r>
              <a:rPr lang="it-IT" b="1" dirty="0" err="1" smtClean="0">
                <a:latin typeface="Garamond" panose="02020404030301010803" pitchFamily="18" charset="0"/>
                <a:hlinkClick r:id="rId2"/>
              </a:rPr>
              <a:t>Nussbaum</a:t>
            </a:r>
            <a:r>
              <a:rPr lang="it-IT" dirty="0" smtClean="0">
                <a:solidFill>
                  <a:prstClr val="black"/>
                </a:solidFill>
                <a:latin typeface="Garamond" panose="02020404030301010803" pitchFamily="18" charset="0"/>
                <a:ea typeface="Calibri" panose="020F0502020204030204" pitchFamily="34" charset="0"/>
                <a:cs typeface="Times New Roman" panose="02020603050405020304" pitchFamily="18" charset="0"/>
              </a:rPr>
              <a:t>, Aggiornamenti Sociali, marzo 2019</a:t>
            </a:r>
          </a:p>
          <a:p>
            <a:pPr>
              <a:lnSpc>
                <a:spcPct val="107000"/>
              </a:lnSpc>
              <a:spcAft>
                <a:spcPts val="600"/>
              </a:spcAft>
            </a:pPr>
            <a:r>
              <a:rPr lang="it-IT" dirty="0" smtClean="0">
                <a:solidFill>
                  <a:prstClr val="black"/>
                </a:solidFill>
                <a:latin typeface="Garamond" panose="02020404030301010803" pitchFamily="18" charset="0"/>
                <a:ea typeface="Calibri" panose="020F0502020204030204" pitchFamily="34" charset="0"/>
                <a:cs typeface="Times New Roman" panose="02020603050405020304" pitchFamily="18" charset="0"/>
              </a:rPr>
              <a:t>G. Costa, </a:t>
            </a:r>
            <a:r>
              <a:rPr lang="it-IT" b="1" dirty="0">
                <a:latin typeface="Garamond" panose="02020404030301010803" pitchFamily="18" charset="0"/>
                <a:hlinkClick r:id="rId3"/>
              </a:rPr>
              <a:t>Riconoscersi: la lezione del conflitto in </a:t>
            </a:r>
            <a:r>
              <a:rPr lang="it-IT" b="1" dirty="0" smtClean="0">
                <a:latin typeface="Garamond" panose="02020404030301010803" pitchFamily="18" charset="0"/>
                <a:hlinkClick r:id="rId3"/>
              </a:rPr>
              <a:t>Catalogna</a:t>
            </a:r>
            <a:r>
              <a:rPr lang="it-IT" dirty="0" smtClean="0">
                <a:solidFill>
                  <a:prstClr val="black"/>
                </a:solidFill>
                <a:latin typeface="Garamond" panose="02020404030301010803" pitchFamily="18" charset="0"/>
                <a:ea typeface="Calibri" panose="020F0502020204030204" pitchFamily="34" charset="0"/>
                <a:cs typeface="Times New Roman" panose="02020603050405020304" pitchFamily="18" charset="0"/>
              </a:rPr>
              <a:t>, </a:t>
            </a:r>
            <a:r>
              <a:rPr lang="it-IT" dirty="0">
                <a:solidFill>
                  <a:prstClr val="black"/>
                </a:solidFill>
                <a:latin typeface="Garamond" panose="02020404030301010803" pitchFamily="18" charset="0"/>
                <a:ea typeface="Calibri" panose="020F0502020204030204" pitchFamily="34" charset="0"/>
                <a:cs typeface="Times New Roman" panose="02020603050405020304" pitchFamily="18" charset="0"/>
              </a:rPr>
              <a:t>Aggiornamenti Sociali, </a:t>
            </a:r>
            <a:r>
              <a:rPr lang="it-IT" dirty="0" smtClean="0">
                <a:solidFill>
                  <a:prstClr val="black"/>
                </a:solidFill>
                <a:latin typeface="Garamond" panose="02020404030301010803" pitchFamily="18" charset="0"/>
                <a:ea typeface="Calibri" panose="020F0502020204030204" pitchFamily="34" charset="0"/>
                <a:cs typeface="Times New Roman" panose="02020603050405020304" pitchFamily="18" charset="0"/>
              </a:rPr>
              <a:t>novembre 2017</a:t>
            </a:r>
            <a:endParaRPr lang="it-IT" dirty="0">
              <a:solidFill>
                <a:prstClr val="black"/>
              </a:solidFill>
              <a:latin typeface="Garamond" panose="02020404030301010803" pitchFamily="18" charset="0"/>
              <a:ea typeface="Calibri" panose="020F0502020204030204" pitchFamily="34" charset="0"/>
              <a:cs typeface="Times New Roman" panose="02020603050405020304" pitchFamily="18" charset="0"/>
            </a:endParaRPr>
          </a:p>
          <a:p>
            <a:pPr>
              <a:lnSpc>
                <a:spcPct val="106000"/>
              </a:lnSpc>
              <a:spcAft>
                <a:spcPts val="600"/>
              </a:spcAft>
            </a:pPr>
            <a:endParaRPr lang="it-IT" b="1" dirty="0" smtClean="0">
              <a:solidFill>
                <a:srgbClr val="C00000"/>
              </a:solidFill>
              <a:highlight>
                <a:srgbClr val="FFFF00"/>
              </a:highlight>
              <a:latin typeface="Garamond" panose="02020404030301010803" pitchFamily="18" charset="0"/>
              <a:ea typeface="Calibri" panose="020F0502020204030204" pitchFamily="34" charset="0"/>
            </a:endParaRPr>
          </a:p>
          <a:p>
            <a:pPr>
              <a:lnSpc>
                <a:spcPct val="106000"/>
              </a:lnSpc>
              <a:spcAft>
                <a:spcPts val="600"/>
              </a:spcAft>
            </a:pPr>
            <a:r>
              <a:rPr lang="it-IT" sz="1200" dirty="0">
                <a:latin typeface="Times New Roman" panose="02020603050405020304" pitchFamily="18" charset="0"/>
                <a:ea typeface="Times New Roman" panose="02020603050405020304" pitchFamily="18" charset="0"/>
              </a:rPr>
              <a:t> </a:t>
            </a:r>
          </a:p>
          <a:p>
            <a:endParaRPr lang="it-IT" sz="1200" dirty="0">
              <a:latin typeface="Times New Roman" panose="02020603050405020304" pitchFamily="18" charset="0"/>
              <a:ea typeface="Times New Roman" panose="02020603050405020304" pitchFamily="18" charset="0"/>
            </a:endParaRPr>
          </a:p>
          <a:p>
            <a:endParaRPr lang="it-IT" dirty="0" smtClean="0">
              <a:latin typeface="Garamond" panose="02020404030301010803" pitchFamily="18" charset="0"/>
            </a:endParaRPr>
          </a:p>
          <a:p>
            <a:endParaRPr lang="it-IT" dirty="0">
              <a:latin typeface="Garamond" panose="02020404030301010803" pitchFamily="18" charset="0"/>
            </a:endParaRP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3105245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17C546F6-5C8D-4B88-8897-AAE6CF0D198C}" type="datetime1">
              <a:rPr lang="it-IT" smtClean="0"/>
              <a:t>13/12/2021</a:t>
            </a:fld>
            <a:endParaRPr lang="it-IT" dirty="0">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537600" y="1462246"/>
            <a:ext cx="8543926" cy="612475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spcAft>
                <a:spcPts val="0"/>
              </a:spcAft>
            </a:pPr>
            <a:r>
              <a:rPr lang="it-IT" b="1" cap="all" dirty="0">
                <a:solidFill>
                  <a:srgbClr val="CB3424"/>
                </a:solidFill>
                <a:effectLst>
                  <a:outerShdw blurRad="38100" dist="38100" dir="2700000" algn="tl">
                    <a:srgbClr val="000000">
                      <a:alpha val="43000"/>
                    </a:srgbClr>
                  </a:outerShdw>
                </a:effectLst>
                <a:latin typeface="Garamond" panose="02020404030301010803" pitchFamily="18" charset="0"/>
                <a:ea typeface="Times New Roman" panose="02020603050405020304" pitchFamily="18" charset="0"/>
                <a:cs typeface="Times New Roman" panose="02020603050405020304" pitchFamily="18" charset="0"/>
              </a:rPr>
              <a:t>Unità/litigio – conflitto e confronto con gli altri</a:t>
            </a:r>
            <a:endParaRPr lang="it-IT" dirty="0">
              <a:latin typeface="Times New Roman" panose="02020603050405020304" pitchFamily="18" charset="0"/>
              <a:ea typeface="Times New Roman" panose="02020603050405020304" pitchFamily="18" charset="0"/>
            </a:endParaRPr>
          </a:p>
          <a:p>
            <a:endParaRPr lang="it-IT" i="1" dirty="0" smtClean="0">
              <a:solidFill>
                <a:srgbClr val="000000"/>
              </a:solidFill>
              <a:latin typeface="Garamond" panose="02020404030301010803" pitchFamily="18" charset="0"/>
              <a:ea typeface="Times New Roman" panose="02020603050405020304" pitchFamily="18" charset="0"/>
            </a:endParaRPr>
          </a:p>
          <a:p>
            <a:r>
              <a:rPr lang="it-IT" i="1" dirty="0" smtClean="0">
                <a:solidFill>
                  <a:srgbClr val="000000"/>
                </a:solidFill>
                <a:latin typeface="Garamond" panose="02020404030301010803" pitchFamily="18" charset="0"/>
                <a:ea typeface="Times New Roman" panose="02020603050405020304" pitchFamily="18" charset="0"/>
              </a:rPr>
              <a:t>Questa Unità/isola </a:t>
            </a:r>
            <a:r>
              <a:rPr lang="it-IT" i="1" dirty="0">
                <a:solidFill>
                  <a:srgbClr val="000000"/>
                </a:solidFill>
                <a:latin typeface="Garamond" panose="02020404030301010803" pitchFamily="18" charset="0"/>
                <a:ea typeface="Times New Roman" panose="02020603050405020304" pitchFamily="18" charset="0"/>
              </a:rPr>
              <a:t>vuole concentrarsi su un aspetto spesso dimenticato, ma assai visibile nel quotidiano di ciascuno. Ogni forma di dialogo contiene in sé un germe di conflitto che può scaturire dalla mancata comprensione dell’altro/a o da preconcetti o pregiudizi che ci impediscono di trovare il valore in quanto l’altro sta affermando. </a:t>
            </a:r>
            <a:endParaRPr lang="it-IT" dirty="0">
              <a:latin typeface="Times New Roman" panose="02020603050405020304" pitchFamily="18" charset="0"/>
              <a:ea typeface="Times New Roman" panose="02020603050405020304" pitchFamily="18" charset="0"/>
            </a:endParaRPr>
          </a:p>
          <a:p>
            <a:r>
              <a:rPr lang="it-IT" i="1" dirty="0">
                <a:solidFill>
                  <a:srgbClr val="000000"/>
                </a:solidFill>
                <a:latin typeface="Garamond" panose="02020404030301010803" pitchFamily="18" charset="0"/>
                <a:ea typeface="Times New Roman" panose="02020603050405020304" pitchFamily="18" charset="0"/>
              </a:rPr>
              <a:t>Spesso nelle relazioni con gli adolescenti, in ambito familiare e scolastico, ma non solo, il conflitto viene visto come ciò che deve essere evitato ad ogni costo, persino a costo di venir meno al proprio ruolo educativo. Eppure è proprio dallo scontro, dal conflitto che, tramite il compromesso, è possibile avanzare nella relazione. Ciascuno deve essere disposto a rinunciare ad una parte, più o meno piccola, per avvicinarsi all’altro. </a:t>
            </a:r>
            <a:endParaRPr lang="it-IT" dirty="0">
              <a:latin typeface="Times New Roman" panose="02020603050405020304" pitchFamily="18" charset="0"/>
              <a:ea typeface="Times New Roman" panose="02020603050405020304" pitchFamily="18" charset="0"/>
            </a:endParaRPr>
          </a:p>
          <a:p>
            <a:endParaRPr lang="it-IT" dirty="0" smtClean="0">
              <a:solidFill>
                <a:srgbClr val="000000"/>
              </a:solidFill>
              <a:latin typeface="Garamond" panose="02020404030301010803" pitchFamily="18" charset="0"/>
              <a:ea typeface="Times New Roman" panose="02020603050405020304" pitchFamily="18" charset="0"/>
            </a:endParaRPr>
          </a:p>
          <a:p>
            <a:r>
              <a:rPr lang="it-IT" dirty="0" smtClean="0">
                <a:solidFill>
                  <a:srgbClr val="000000"/>
                </a:solidFill>
                <a:latin typeface="Garamond" panose="02020404030301010803" pitchFamily="18" charset="0"/>
                <a:ea typeface="Times New Roman" panose="02020603050405020304" pitchFamily="18" charset="0"/>
              </a:rPr>
              <a:t>La </a:t>
            </a:r>
            <a:r>
              <a:rPr lang="it-IT" dirty="0">
                <a:solidFill>
                  <a:srgbClr val="000000"/>
                </a:solidFill>
                <a:latin typeface="Garamond" panose="02020404030301010803" pitchFamily="18" charset="0"/>
                <a:ea typeface="Times New Roman" panose="02020603050405020304" pitchFamily="18" charset="0"/>
              </a:rPr>
              <a:t>proposta di </a:t>
            </a:r>
            <a:r>
              <a:rPr lang="it-IT" dirty="0" smtClean="0">
                <a:solidFill>
                  <a:srgbClr val="000000"/>
                </a:solidFill>
                <a:latin typeface="Garamond" panose="02020404030301010803" pitchFamily="18" charset="0"/>
                <a:ea typeface="Times New Roman" panose="02020603050405020304" pitchFamily="18" charset="0"/>
              </a:rPr>
              <a:t>questa Unità/isola </a:t>
            </a:r>
            <a:r>
              <a:rPr lang="it-IT" dirty="0">
                <a:solidFill>
                  <a:srgbClr val="000000"/>
                </a:solidFill>
                <a:latin typeface="Garamond" panose="02020404030301010803" pitchFamily="18" charset="0"/>
                <a:ea typeface="Times New Roman" panose="02020603050405020304" pitchFamily="18" charset="0"/>
              </a:rPr>
              <a:t>è quindi di immergersi nel conflitto, partendo dall’esperienza di ciascuno, accennando poi a situazioni di conflitto locale o internazionale che potranno essere approfondite anche in collaborazione con altri docenti. </a:t>
            </a:r>
            <a:endParaRPr lang="it-IT" dirty="0">
              <a:latin typeface="Times New Roman" panose="02020603050405020304" pitchFamily="18" charset="0"/>
              <a:ea typeface="Times New Roman" panose="02020603050405020304" pitchFamily="18" charset="0"/>
            </a:endParaRPr>
          </a:p>
          <a:p>
            <a:endParaRPr lang="it-IT" dirty="0" smtClean="0">
              <a:solidFill>
                <a:srgbClr val="000000"/>
              </a:solidFill>
              <a:latin typeface="Garamond" panose="02020404030301010803" pitchFamily="18" charset="0"/>
              <a:ea typeface="Times New Roman" panose="02020603050405020304" pitchFamily="18" charset="0"/>
            </a:endParaRPr>
          </a:p>
          <a:p>
            <a:r>
              <a:rPr lang="it-IT" dirty="0" smtClean="0">
                <a:solidFill>
                  <a:srgbClr val="000000"/>
                </a:solidFill>
                <a:latin typeface="Garamond" panose="02020404030301010803" pitchFamily="18" charset="0"/>
                <a:ea typeface="Times New Roman" panose="02020603050405020304" pitchFamily="18" charset="0"/>
              </a:rPr>
              <a:t>Per </a:t>
            </a:r>
            <a:r>
              <a:rPr lang="it-IT" dirty="0">
                <a:solidFill>
                  <a:srgbClr val="000000"/>
                </a:solidFill>
                <a:latin typeface="Garamond" panose="02020404030301010803" pitchFamily="18" charset="0"/>
                <a:ea typeface="Times New Roman" panose="02020603050405020304" pitchFamily="18" charset="0"/>
              </a:rPr>
              <a:t>partire è possibile proporre qualche video di litigi televisivi, facendo riflettere gli studenti sulla finzione che talvolta è sottesa ed esasperata dai media. </a:t>
            </a:r>
            <a:endParaRPr lang="it-IT" dirty="0">
              <a:latin typeface="Times New Roman" panose="02020603050405020304" pitchFamily="18" charset="0"/>
              <a:ea typeface="Times New Roman" panose="02020603050405020304" pitchFamily="18" charset="0"/>
            </a:endParaRPr>
          </a:p>
          <a:p>
            <a:endParaRPr lang="it-IT" i="1"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 </a:t>
            </a:r>
          </a:p>
          <a:p>
            <a:pPr algn="just"/>
            <a:r>
              <a:rPr lang="it-IT" sz="600" i="1" dirty="0" smtClean="0">
                <a:solidFill>
                  <a:schemeClr val="tx1"/>
                </a:solidFill>
                <a:latin typeface="Garamond" panose="02020404030301010803" pitchFamily="18" charset="0"/>
              </a:rPr>
              <a:t>P</a:t>
            </a:r>
            <a:endParaRPr lang="it-IT" sz="600" i="1" dirty="0">
              <a:solidFill>
                <a:schemeClr val="tx1"/>
              </a:solidFill>
              <a:latin typeface="Garamond" panose="02020404030301010803" pitchFamily="18" charset="0"/>
            </a:endParaRPr>
          </a:p>
          <a:p>
            <a:endParaRPr lang="it-IT" sz="1600" b="1" dirty="0">
              <a:solidFill>
                <a:srgbClr val="CB3424"/>
              </a:solidFill>
              <a:latin typeface="Garamond" panose="02020404030301010803" pitchFamily="18" charset="0"/>
            </a:endParaRPr>
          </a:p>
          <a:p>
            <a:endParaRPr lang="it-IT" sz="1600" b="1" dirty="0">
              <a:solidFill>
                <a:srgbClr val="CB3424"/>
              </a:solidFill>
              <a:latin typeface="Garamond" panose="02020404030301010803" pitchFamily="18" charset="0"/>
            </a:endParaRPr>
          </a:p>
          <a:p>
            <a:pPr>
              <a:spcAft>
                <a:spcPts val="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1FDCAD67-749C-43BC-B323-1D7EF1C5D5B1}"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318528" y="1122046"/>
            <a:ext cx="9036143" cy="470898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t>  </a:t>
            </a:r>
          </a:p>
          <a:p>
            <a:r>
              <a:rPr lang="it-IT" b="1" cap="all" dirty="0">
                <a:solidFill>
                  <a:srgbClr val="C00000"/>
                </a:solidFill>
                <a:latin typeface="Garamond" panose="02020404030301010803" pitchFamily="18" charset="0"/>
                <a:ea typeface="Times New Roman" panose="02020603050405020304" pitchFamily="18" charset="0"/>
              </a:rPr>
              <a:t>Litigi nel mondo TV </a:t>
            </a:r>
            <a:endParaRPr lang="it-IT" b="1" cap="all" dirty="0" smtClean="0">
              <a:solidFill>
                <a:srgbClr val="C00000"/>
              </a:solidFill>
              <a:latin typeface="Garamond" panose="02020404030301010803" pitchFamily="18" charset="0"/>
              <a:ea typeface="Times New Roman" panose="02020603050405020304" pitchFamily="18" charset="0"/>
            </a:endParaRPr>
          </a:p>
          <a:p>
            <a:endParaRPr lang="it-IT" sz="12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it-IT" u="sng" dirty="0">
                <a:solidFill>
                  <a:srgbClr val="0000FF"/>
                </a:solidFill>
                <a:latin typeface="Garamond" panose="02020404030301010803" pitchFamily="18" charset="0"/>
                <a:ea typeface="Times New Roman" panose="02020603050405020304" pitchFamily="18" charset="0"/>
                <a:hlinkClick r:id="rId2"/>
              </a:rPr>
              <a:t>Amici 20 - Nervi tesi tra </a:t>
            </a:r>
            <a:r>
              <a:rPr lang="it-IT" u="sng" dirty="0" err="1">
                <a:solidFill>
                  <a:srgbClr val="0000FF"/>
                </a:solidFill>
                <a:latin typeface="Garamond" panose="02020404030301010803" pitchFamily="18" charset="0"/>
                <a:ea typeface="Times New Roman" panose="02020603050405020304" pitchFamily="18" charset="0"/>
                <a:hlinkClick r:id="rId2"/>
              </a:rPr>
              <a:t>Deddy</a:t>
            </a:r>
            <a:r>
              <a:rPr lang="it-IT" u="sng" dirty="0">
                <a:solidFill>
                  <a:srgbClr val="0000FF"/>
                </a:solidFill>
                <a:latin typeface="Garamond" panose="02020404030301010803" pitchFamily="18" charset="0"/>
                <a:ea typeface="Times New Roman" panose="02020603050405020304" pitchFamily="18" charset="0"/>
                <a:hlinkClick r:id="rId2"/>
              </a:rPr>
              <a:t> e Leonardo</a:t>
            </a:r>
            <a:r>
              <a:rPr lang="it-IT" dirty="0">
                <a:solidFill>
                  <a:srgbClr val="000000"/>
                </a:solidFill>
                <a:latin typeface="Garamond" panose="02020404030301010803" pitchFamily="18" charset="0"/>
                <a:ea typeface="Times New Roman" panose="02020603050405020304" pitchFamily="18" charset="0"/>
              </a:rPr>
              <a:t> </a:t>
            </a:r>
            <a:endParaRPr lang="it-IT" sz="12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it-IT" u="sng" dirty="0">
                <a:solidFill>
                  <a:srgbClr val="0000FF"/>
                </a:solidFill>
                <a:latin typeface="Garamond" panose="02020404030301010803" pitchFamily="18" charset="0"/>
                <a:ea typeface="Times New Roman" panose="02020603050405020304" pitchFamily="18" charset="0"/>
                <a:hlinkClick r:id="rId3"/>
              </a:rPr>
              <a:t>Amici 20 - Tutti contro Arianna</a:t>
            </a:r>
            <a:endParaRPr lang="it-IT" sz="12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it-IT" u="sng" dirty="0">
                <a:solidFill>
                  <a:srgbClr val="0000FF"/>
                </a:solidFill>
                <a:latin typeface="Garamond" panose="02020404030301010803" pitchFamily="18" charset="0"/>
                <a:ea typeface="Times New Roman" panose="02020603050405020304" pitchFamily="18" charset="0"/>
                <a:hlinkClick r:id="rId4"/>
              </a:rPr>
              <a:t>Uomini e Donne, Trono Classico - Antonio abbandona lo </a:t>
            </a:r>
            <a:r>
              <a:rPr lang="it-IT" u="sng" dirty="0" smtClean="0">
                <a:solidFill>
                  <a:srgbClr val="0000FF"/>
                </a:solidFill>
                <a:latin typeface="Garamond" panose="02020404030301010803" pitchFamily="18" charset="0"/>
                <a:ea typeface="Times New Roman" panose="02020603050405020304" pitchFamily="18" charset="0"/>
                <a:hlinkClick r:id="rId4"/>
              </a:rPr>
              <a:t>studio</a:t>
            </a:r>
            <a:endParaRPr lang="it-IT" u="sng" dirty="0" smtClean="0">
              <a:solidFill>
                <a:srgbClr val="0000FF"/>
              </a:solidFill>
              <a:latin typeface="Garamond" panose="02020404030301010803" pitchFamily="18" charset="0"/>
              <a:ea typeface="Times New Roman" panose="02020603050405020304" pitchFamily="18" charset="0"/>
            </a:endParaRPr>
          </a:p>
          <a:p>
            <a:pPr marL="342900" lvl="0" indent="-342900">
              <a:buFont typeface="Symbol" panose="05050102010706020507" pitchFamily="18" charset="2"/>
              <a:buChar char=""/>
            </a:pPr>
            <a:endParaRPr lang="it-IT" sz="1200" dirty="0">
              <a:latin typeface="Times New Roman" panose="02020603050405020304" pitchFamily="18" charset="0"/>
              <a:ea typeface="Times New Roman" panose="02020603050405020304" pitchFamily="18" charset="0"/>
            </a:endParaRPr>
          </a:p>
          <a:p>
            <a:r>
              <a:rPr lang="it-IT" b="1" dirty="0">
                <a:solidFill>
                  <a:srgbClr val="000000"/>
                </a:solidFill>
                <a:latin typeface="Garamond" panose="02020404030301010803" pitchFamily="18" charset="0"/>
                <a:ea typeface="Times New Roman" panose="02020603050405020304" pitchFamily="18" charset="0"/>
              </a:rPr>
              <a:t>Litigio </a:t>
            </a:r>
            <a:r>
              <a:rPr lang="it-IT" b="1" dirty="0" smtClean="0">
                <a:solidFill>
                  <a:srgbClr val="000000"/>
                </a:solidFill>
                <a:latin typeface="Garamond" panose="02020404030301010803" pitchFamily="18" charset="0"/>
                <a:ea typeface="Times New Roman" panose="02020603050405020304" pitchFamily="18" charset="0"/>
              </a:rPr>
              <a:t>sportivo</a:t>
            </a:r>
          </a:p>
          <a:p>
            <a:endParaRPr lang="it-IT" sz="12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it-IT" u="sng" dirty="0">
                <a:solidFill>
                  <a:srgbClr val="0000FF"/>
                </a:solidFill>
                <a:latin typeface="Garamond" panose="02020404030301010803" pitchFamily="18" charset="0"/>
                <a:ea typeface="Times New Roman" panose="02020603050405020304" pitchFamily="18" charset="0"/>
                <a:hlinkClick r:id="rId5"/>
              </a:rPr>
              <a:t>Falli   Zidane testata a Materazzi</a:t>
            </a:r>
            <a:r>
              <a:rPr lang="it-IT" dirty="0">
                <a:solidFill>
                  <a:srgbClr val="000000"/>
                </a:solidFill>
                <a:latin typeface="Garamond" panose="02020404030301010803" pitchFamily="18" charset="0"/>
                <a:ea typeface="Times New Roman" panose="02020603050405020304" pitchFamily="18" charset="0"/>
              </a:rPr>
              <a:t> </a:t>
            </a:r>
            <a:endParaRPr lang="it-IT" sz="12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it-IT" u="sng" dirty="0" err="1">
                <a:solidFill>
                  <a:srgbClr val="0000FF"/>
                </a:solidFill>
                <a:latin typeface="Garamond" panose="02020404030301010803" pitchFamily="18" charset="0"/>
                <a:ea typeface="Times New Roman" panose="02020603050405020304" pitchFamily="18" charset="0"/>
                <a:hlinkClick r:id="rId6"/>
              </a:rPr>
              <a:t>Zlatan</a:t>
            </a:r>
            <a:r>
              <a:rPr lang="it-IT" u="sng" dirty="0">
                <a:solidFill>
                  <a:srgbClr val="0000FF"/>
                </a:solidFill>
                <a:latin typeface="Garamond" panose="02020404030301010803" pitchFamily="18" charset="0"/>
                <a:ea typeface="Times New Roman" panose="02020603050405020304" pitchFamily="18" charset="0"/>
                <a:hlinkClick r:id="rId6"/>
              </a:rPr>
              <a:t> </a:t>
            </a:r>
            <a:r>
              <a:rPr lang="it-IT" u="sng" dirty="0" err="1">
                <a:solidFill>
                  <a:srgbClr val="0000FF"/>
                </a:solidFill>
                <a:latin typeface="Garamond" panose="02020404030301010803" pitchFamily="18" charset="0"/>
                <a:ea typeface="Times New Roman" panose="02020603050405020304" pitchFamily="18" charset="0"/>
                <a:hlinkClick r:id="rId6"/>
              </a:rPr>
              <a:t>Ibrahimovic</a:t>
            </a:r>
            <a:r>
              <a:rPr lang="it-IT" u="sng" dirty="0">
                <a:solidFill>
                  <a:srgbClr val="0000FF"/>
                </a:solidFill>
                <a:latin typeface="Garamond" panose="02020404030301010803" pitchFamily="18" charset="0"/>
                <a:ea typeface="Times New Roman" panose="02020603050405020304" pitchFamily="18" charset="0"/>
                <a:hlinkClick r:id="rId6"/>
              </a:rPr>
              <a:t> - Migliori Risse &amp; Momenti Furiosi |HD</a:t>
            </a:r>
            <a:r>
              <a:rPr lang="it-IT" dirty="0">
                <a:solidFill>
                  <a:srgbClr val="000000"/>
                </a:solidFill>
                <a:latin typeface="Garamond" panose="02020404030301010803" pitchFamily="18" charset="0"/>
                <a:ea typeface="Times New Roman" panose="02020603050405020304" pitchFamily="18" charset="0"/>
              </a:rPr>
              <a:t> </a:t>
            </a:r>
            <a:endParaRPr lang="it-IT" sz="12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it-IT" u="sng" dirty="0">
                <a:solidFill>
                  <a:srgbClr val="0000FF"/>
                </a:solidFill>
                <a:latin typeface="Garamond" panose="02020404030301010803" pitchFamily="18" charset="0"/>
                <a:ea typeface="Times New Roman" panose="02020603050405020304" pitchFamily="18" charset="0"/>
                <a:hlinkClick r:id="rId7"/>
              </a:rPr>
              <a:t>Angry </a:t>
            </a:r>
            <a:r>
              <a:rPr lang="it-IT" u="sng" dirty="0" err="1">
                <a:solidFill>
                  <a:srgbClr val="0000FF"/>
                </a:solidFill>
                <a:latin typeface="Garamond" panose="02020404030301010803" pitchFamily="18" charset="0"/>
                <a:ea typeface="Times New Roman" panose="02020603050405020304" pitchFamily="18" charset="0"/>
                <a:hlinkClick r:id="rId7"/>
              </a:rPr>
              <a:t>Moments</a:t>
            </a:r>
            <a:r>
              <a:rPr lang="it-IT" u="sng" dirty="0">
                <a:solidFill>
                  <a:srgbClr val="0000FF"/>
                </a:solidFill>
                <a:latin typeface="Garamond" panose="02020404030301010803" pitchFamily="18" charset="0"/>
                <a:ea typeface="Times New Roman" panose="02020603050405020304" pitchFamily="18" charset="0"/>
                <a:hlinkClick r:id="rId7"/>
              </a:rPr>
              <a:t> In Football 2020/2021 #</a:t>
            </a:r>
            <a:r>
              <a:rPr lang="it-IT" u="sng" dirty="0" smtClean="0">
                <a:solidFill>
                  <a:srgbClr val="0000FF"/>
                </a:solidFill>
                <a:latin typeface="Garamond" panose="02020404030301010803" pitchFamily="18" charset="0"/>
                <a:ea typeface="Times New Roman" panose="02020603050405020304" pitchFamily="18" charset="0"/>
                <a:hlinkClick r:id="rId7"/>
              </a:rPr>
              <a:t>1</a:t>
            </a:r>
            <a:endParaRPr lang="it-IT" u="sng" dirty="0" smtClean="0">
              <a:solidFill>
                <a:srgbClr val="0000FF"/>
              </a:solidFill>
              <a:latin typeface="Garamond" panose="02020404030301010803" pitchFamily="18" charset="0"/>
              <a:ea typeface="Times New Roman" panose="02020603050405020304" pitchFamily="18" charset="0"/>
            </a:endParaRPr>
          </a:p>
          <a:p>
            <a:pPr marL="342900" lvl="0" indent="-342900">
              <a:buFont typeface="Symbol" panose="05050102010706020507" pitchFamily="18" charset="2"/>
              <a:buChar char=""/>
            </a:pPr>
            <a:endParaRPr lang="it-IT" sz="1200" dirty="0">
              <a:latin typeface="Times New Roman" panose="02020603050405020304" pitchFamily="18" charset="0"/>
              <a:ea typeface="Times New Roman" panose="02020603050405020304" pitchFamily="18" charset="0"/>
            </a:endParaRPr>
          </a:p>
          <a:p>
            <a:r>
              <a:rPr lang="it-IT" dirty="0">
                <a:solidFill>
                  <a:srgbClr val="000000"/>
                </a:solidFill>
                <a:latin typeface="Garamond" panose="02020404030301010803" pitchFamily="18" charset="0"/>
                <a:ea typeface="Times New Roman" panose="02020603050405020304" pitchFamily="18" charset="0"/>
              </a:rPr>
              <a:t>Dopo aver visionato questi video - decisamente poco edificanti - il docente potrà cercare di far emergere le caratteristiche che portano allo scontro:</a:t>
            </a:r>
            <a:endParaRPr lang="it-IT" sz="1200" dirty="0">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fr-FR"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mancanza</a:t>
            </a:r>
            <a:r>
              <a:rPr lang="fr-FR" dirty="0">
                <a:solidFill>
                  <a:srgbClr val="000000"/>
                </a:solidFill>
                <a:latin typeface="Garamond" panose="02020404030301010803" pitchFamily="18" charset="0"/>
                <a:ea typeface="Times New Roman" panose="02020603050405020304" pitchFamily="18" charset="0"/>
                <a:cs typeface="Symbol" panose="05050102010706020507" pitchFamily="18" charset="2"/>
              </a:rPr>
              <a:t> di </a:t>
            </a:r>
            <a:r>
              <a:rPr lang="fr-FR"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ascolto</a:t>
            </a:r>
            <a:r>
              <a:rPr lang="fr-FR" dirty="0">
                <a:solidFill>
                  <a:srgbClr val="000000"/>
                </a:solidFill>
                <a:latin typeface="Garamond" panose="02020404030301010803" pitchFamily="18" charset="0"/>
                <a:ea typeface="Times New Roman" panose="02020603050405020304" pitchFamily="18" charset="0"/>
                <a:cs typeface="Symbol" panose="05050102010706020507" pitchFamily="18" charset="2"/>
              </a:rPr>
              <a:t> </a:t>
            </a:r>
            <a:r>
              <a:rPr lang="fr-FR"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dell’altro</a:t>
            </a:r>
            <a:r>
              <a:rPr lang="fr-FR" dirty="0">
                <a:solidFill>
                  <a:srgbClr val="000000"/>
                </a:solidFill>
                <a:latin typeface="Garamond" panose="02020404030301010803" pitchFamily="18" charset="0"/>
                <a:ea typeface="Times New Roman" panose="02020603050405020304" pitchFamily="18" charset="0"/>
                <a:cs typeface="Symbol" panose="05050102010706020507" pitchFamily="18" charset="2"/>
              </a:rPr>
              <a:t>/a </a:t>
            </a:r>
            <a:endParaRPr lang="it-IT" sz="1200" dirty="0">
              <a:latin typeface="Times New Roman" panose="02020603050405020304"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pregiudizio o precomprensione nei confronti dell’altro/a </a:t>
            </a:r>
            <a:endParaRPr lang="it-IT" sz="1200" dirty="0">
              <a:latin typeface="Times New Roman" panose="02020603050405020304"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incapacità a rinunciare alla totalità della propria posizione in favore di una mediazione. </a:t>
            </a:r>
            <a:endParaRPr lang="it-IT" sz="1200" dirty="0">
              <a:effectLst/>
              <a:latin typeface="Times New Roman" panose="02020603050405020304" pitchFamily="18" charset="0"/>
              <a:ea typeface="Times New Roman" panose="02020603050405020304" pitchFamily="18" charset="0"/>
              <a:cs typeface="Symbol" panose="05050102010706020507" pitchFamily="18" charset="2"/>
            </a:endParaRPr>
          </a:p>
        </p:txBody>
      </p:sp>
      <p:sp>
        <p:nvSpPr>
          <p:cNvPr id="6" name="Footer Placeholder 4">
            <a:extLst>
              <a:ext uri="{FF2B5EF4-FFF2-40B4-BE49-F238E27FC236}">
                <a16:creationId xmlns:a16="http://schemas.microsoft.com/office/drawing/2014/main" id="{CC0C27C2-9D0B-4ADF-8368-88265AE4D8CB}"/>
              </a:ext>
            </a:extLst>
          </p:cNvPr>
          <p:cNvSpPr>
            <a:spLocks noGrp="1"/>
          </p:cNvSpPr>
          <p:nvPr>
            <p:ph type="ftr" sz="quarter" idx="11"/>
          </p:nvPr>
        </p:nvSpPr>
        <p:spPr>
          <a:xfrm>
            <a:off x="3281363" y="6356352"/>
            <a:ext cx="3585042"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D6AB8C9B-9896-42D1-AAEC-88AB3111BC56}"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369331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solidFill>
                  <a:srgbClr val="000000"/>
                </a:solidFill>
                <a:latin typeface="Garamond" panose="02020404030301010803" pitchFamily="18" charset="0"/>
                <a:ea typeface="Times New Roman" panose="02020603050405020304" pitchFamily="18" charset="0"/>
              </a:rPr>
              <a:t>Un ulteriore passo potrebbe essere anche il far riflettere sull’uso della violenza verbale e fisica nei litigi, siano essi tra coetanei o intergenerazionali (cfr. </a:t>
            </a:r>
            <a:r>
              <a:rPr lang="it-IT" dirty="0" smtClean="0">
                <a:solidFill>
                  <a:srgbClr val="000000"/>
                </a:solidFill>
                <a:latin typeface="Garamond" panose="02020404030301010803" pitchFamily="18" charset="0"/>
                <a:ea typeface="Times New Roman" panose="02020603050405020304" pitchFamily="18" charset="0"/>
              </a:rPr>
              <a:t>Unità </a:t>
            </a:r>
            <a:r>
              <a:rPr lang="it-IT" dirty="0">
                <a:solidFill>
                  <a:srgbClr val="000000"/>
                </a:solidFill>
                <a:latin typeface="Garamond" panose="02020404030301010803" pitchFamily="18" charset="0"/>
                <a:ea typeface="Times New Roman" panose="02020603050405020304" pitchFamily="18" charset="0"/>
              </a:rPr>
              <a:t>sul dialogo intergenerazionale). Il rischio di aprire dei “vasi di Pandora” emotivi è ben presente, è fondamentale quindi la discrezionalità del docente nel gestire questa parte </a:t>
            </a:r>
            <a:r>
              <a:rPr lang="it-IT" dirty="0" smtClean="0">
                <a:solidFill>
                  <a:srgbClr val="000000"/>
                </a:solidFill>
                <a:latin typeface="Garamond" panose="02020404030301010803" pitchFamily="18" charset="0"/>
                <a:ea typeface="Times New Roman" panose="02020603050405020304" pitchFamily="18" charset="0"/>
              </a:rPr>
              <a:t>dell’Unità.</a:t>
            </a:r>
            <a:r>
              <a:rPr lang="it-IT" dirty="0">
                <a:solidFill>
                  <a:srgbClr val="000000"/>
                </a:solidFill>
                <a:latin typeface="Garamond" panose="02020404030301010803" pitchFamily="18" charset="0"/>
                <a:ea typeface="Times New Roman" panose="02020603050405020304" pitchFamily="18" charset="0"/>
              </a:rPr>
              <a:t> </a:t>
            </a:r>
            <a:endParaRPr lang="it-IT" sz="1200" dirty="0">
              <a:latin typeface="Times New Roman" panose="02020603050405020304" pitchFamily="18" charset="0"/>
              <a:ea typeface="Times New Roman" panose="02020603050405020304" pitchFamily="18" charset="0"/>
            </a:endParaRPr>
          </a:p>
          <a:p>
            <a:endParaRPr lang="it-IT" dirty="0" smtClean="0">
              <a:solidFill>
                <a:srgbClr val="000000"/>
              </a:solidFill>
              <a:latin typeface="Garamond" panose="02020404030301010803" pitchFamily="18" charset="0"/>
              <a:ea typeface="Times New Roman" panose="02020603050405020304" pitchFamily="18" charset="0"/>
            </a:endParaRPr>
          </a:p>
          <a:p>
            <a:r>
              <a:rPr lang="it-IT" dirty="0" smtClean="0">
                <a:solidFill>
                  <a:srgbClr val="000000"/>
                </a:solidFill>
                <a:latin typeface="Garamond" panose="02020404030301010803" pitchFamily="18" charset="0"/>
                <a:ea typeface="Times New Roman" panose="02020603050405020304" pitchFamily="18" charset="0"/>
              </a:rPr>
              <a:t>La </a:t>
            </a:r>
            <a:r>
              <a:rPr lang="it-IT" dirty="0">
                <a:solidFill>
                  <a:srgbClr val="000000"/>
                </a:solidFill>
                <a:latin typeface="Garamond" panose="02020404030301010803" pitchFamily="18" charset="0"/>
                <a:ea typeface="Times New Roman" panose="02020603050405020304" pitchFamily="18" charset="0"/>
              </a:rPr>
              <a:t>conflittualità nei rapporti quotidiani può essere anche fatta rappresentare ai ragazzi sotto forma di scena teatrale, tramite la tecnica dello psicodramma, prestando sempre molta attenzione alle emozioni smosse da queste attività. In alternativa è possibile far fare una descrizione scritta o grafica di un conflitto, lasciando lavorare autonomamente gli studenti. </a:t>
            </a:r>
            <a:endParaRPr lang="it-IT" sz="1200" dirty="0">
              <a:latin typeface="Times New Roman" panose="02020603050405020304" pitchFamily="18" charset="0"/>
              <a:ea typeface="Times New Roman" panose="02020603050405020304" pitchFamily="18" charset="0"/>
            </a:endParaRPr>
          </a:p>
          <a:p>
            <a:endParaRPr lang="it-IT" dirty="0" smtClean="0">
              <a:solidFill>
                <a:srgbClr val="000000"/>
              </a:solidFill>
              <a:latin typeface="Garamond" panose="02020404030301010803" pitchFamily="18" charset="0"/>
              <a:ea typeface="Times New Roman" panose="02020603050405020304" pitchFamily="18" charset="0"/>
            </a:endParaRPr>
          </a:p>
          <a:p>
            <a:r>
              <a:rPr lang="it-IT" dirty="0" smtClean="0">
                <a:solidFill>
                  <a:srgbClr val="000000"/>
                </a:solidFill>
                <a:latin typeface="Garamond" panose="02020404030301010803" pitchFamily="18" charset="0"/>
                <a:ea typeface="Times New Roman" panose="02020603050405020304" pitchFamily="18" charset="0"/>
              </a:rPr>
              <a:t>Un </a:t>
            </a:r>
            <a:r>
              <a:rPr lang="it-IT" dirty="0">
                <a:solidFill>
                  <a:srgbClr val="000000"/>
                </a:solidFill>
                <a:latin typeface="Garamond" panose="02020404030301010803" pitchFamily="18" charset="0"/>
                <a:ea typeface="Times New Roman" panose="02020603050405020304" pitchFamily="18" charset="0"/>
              </a:rPr>
              <a:t>altro approccio possibile che suggeriamo è quello di aiutare i ragazzi a leggere i conflitti interpersonali, all’interno della macro-categoria del conflitto sociale. Qui del materiale per gli insegnanti. </a:t>
            </a:r>
            <a:endParaRPr lang="it-IT" sz="1200" dirty="0">
              <a:effectLst/>
              <a:latin typeface="Times New Roman" panose="02020603050405020304"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40333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CB26A1C6-1B96-4D33-9BCF-236EF0063666}"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24731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00000"/>
                </a:solidFill>
                <a:latin typeface="Garamond" panose="02020404030301010803" pitchFamily="18" charset="0"/>
                <a:ea typeface="Times New Roman" panose="02020603050405020304" pitchFamily="18" charset="0"/>
              </a:rPr>
              <a:t>proposte di testi</a:t>
            </a:r>
            <a:endParaRPr lang="it-IT" sz="1200" dirty="0">
              <a:latin typeface="Times New Roman" panose="02020603050405020304" pitchFamily="18" charset="0"/>
              <a:ea typeface="Times New Roman" panose="02020603050405020304" pitchFamily="18" charset="0"/>
            </a:endParaRPr>
          </a:p>
          <a:p>
            <a:pPr>
              <a:spcAft>
                <a:spcPts val="0"/>
              </a:spcAft>
            </a:pPr>
            <a:r>
              <a:rPr lang="it-IT" b="1" dirty="0" smtClean="0">
                <a:solidFill>
                  <a:schemeClr val="tx1"/>
                </a:solidFill>
                <a:latin typeface="Garamond" panose="02020404030301010803" pitchFamily="18" charset="0"/>
                <a:ea typeface="Times New Roman" panose="02020603050405020304" pitchFamily="18" charset="0"/>
              </a:rPr>
              <a:t>Conflitti </a:t>
            </a:r>
            <a:r>
              <a:rPr lang="it-IT" b="1" dirty="0">
                <a:solidFill>
                  <a:schemeClr val="tx1"/>
                </a:solidFill>
                <a:latin typeface="Garamond" panose="02020404030301010803" pitchFamily="18" charset="0"/>
                <a:ea typeface="Times New Roman" panose="02020603050405020304" pitchFamily="18" charset="0"/>
              </a:rPr>
              <a:t>interpersonali e sociali</a:t>
            </a:r>
            <a:endParaRPr lang="it-IT" sz="1200" dirty="0">
              <a:solidFill>
                <a:schemeClr val="tx1"/>
              </a:solidFill>
              <a:latin typeface="Times New Roman" panose="02020603050405020304" pitchFamily="18" charset="0"/>
              <a:ea typeface="Times New Roman" panose="02020603050405020304" pitchFamily="18" charset="0"/>
            </a:endParaRPr>
          </a:p>
          <a:p>
            <a:pPr>
              <a:spcAft>
                <a:spcPts val="0"/>
              </a:spcAft>
            </a:pPr>
            <a:r>
              <a:rPr lang="it-IT" i="1" dirty="0">
                <a:solidFill>
                  <a:schemeClr val="tx1"/>
                </a:solidFill>
                <a:latin typeface="Garamond" panose="02020404030301010803" pitchFamily="18" charset="0"/>
                <a:ea typeface="Times New Roman" panose="02020603050405020304" pitchFamily="18" charset="0"/>
              </a:rPr>
              <a:t>Brani tratti da </a:t>
            </a:r>
            <a:r>
              <a:rPr lang="it-IT" dirty="0">
                <a:solidFill>
                  <a:schemeClr val="tx1"/>
                </a:solidFill>
                <a:latin typeface="Garamond" panose="02020404030301010803" pitchFamily="18" charset="0"/>
                <a:ea typeface="Times New Roman" panose="02020603050405020304" pitchFamily="18" charset="0"/>
              </a:rPr>
              <a:t>Vittorio </a:t>
            </a:r>
            <a:r>
              <a:rPr lang="it-IT" dirty="0" err="1">
                <a:solidFill>
                  <a:schemeClr val="tx1"/>
                </a:solidFill>
                <a:latin typeface="Garamond" panose="02020404030301010803" pitchFamily="18" charset="0"/>
                <a:ea typeface="Times New Roman" panose="02020603050405020304" pitchFamily="18" charset="0"/>
              </a:rPr>
              <a:t>Iervese</a:t>
            </a:r>
            <a:r>
              <a:rPr lang="it-IT" i="1" dirty="0">
                <a:solidFill>
                  <a:schemeClr val="tx1"/>
                </a:solidFill>
                <a:latin typeface="Garamond" panose="02020404030301010803" pitchFamily="18" charset="0"/>
                <a:ea typeface="Times New Roman" panose="02020603050405020304" pitchFamily="18" charset="0"/>
              </a:rPr>
              <a:t>, </a:t>
            </a:r>
            <a:r>
              <a:rPr lang="it-IT" b="1" i="1" dirty="0">
                <a:solidFill>
                  <a:schemeClr val="tx1"/>
                </a:solidFill>
                <a:latin typeface="Garamond" panose="02020404030301010803" pitchFamily="18" charset="0"/>
                <a:ea typeface="Times New Roman" panose="02020603050405020304" pitchFamily="18" charset="0"/>
              </a:rPr>
              <a:t>La gestione dialogica dei conflitti</a:t>
            </a:r>
            <a:r>
              <a:rPr lang="it-IT" i="1" dirty="0">
                <a:solidFill>
                  <a:schemeClr val="tx1"/>
                </a:solidFill>
                <a:latin typeface="Garamond" panose="02020404030301010803" pitchFamily="18" charset="0"/>
                <a:ea typeface="Times New Roman" panose="02020603050405020304" pitchFamily="18" charset="0"/>
              </a:rPr>
              <a:t>, in </a:t>
            </a:r>
            <a:r>
              <a:rPr lang="it-IT" b="1" i="1" dirty="0">
                <a:solidFill>
                  <a:schemeClr val="tx1"/>
                </a:solidFill>
                <a:latin typeface="Garamond" panose="02020404030301010803" pitchFamily="18" charset="0"/>
                <a:ea typeface="Times New Roman" panose="02020603050405020304" pitchFamily="18" charset="0"/>
              </a:rPr>
              <a:t>La gestione dialogica del conflitto</a:t>
            </a:r>
            <a:r>
              <a:rPr lang="it-IT" i="1" dirty="0">
                <a:solidFill>
                  <a:schemeClr val="tx1"/>
                </a:solidFill>
                <a:latin typeface="Garamond" panose="02020404030301010803" pitchFamily="18" charset="0"/>
                <a:ea typeface="Times New Roman" panose="02020603050405020304" pitchFamily="18" charset="0"/>
              </a:rPr>
              <a:t>, </a:t>
            </a:r>
            <a:r>
              <a:rPr lang="it-IT" dirty="0">
                <a:solidFill>
                  <a:schemeClr val="tx1"/>
                </a:solidFill>
                <a:latin typeface="Garamond" panose="02020404030301010803" pitchFamily="18" charset="0"/>
                <a:ea typeface="Times New Roman" panose="02020603050405020304" pitchFamily="18" charset="0"/>
              </a:rPr>
              <a:t>La mandragora, 2006</a:t>
            </a:r>
            <a:endParaRPr lang="it-IT" sz="1200" dirty="0">
              <a:solidFill>
                <a:schemeClr val="tx1"/>
              </a:solidFill>
              <a:latin typeface="Times New Roman" panose="02020603050405020304" pitchFamily="18" charset="0"/>
              <a:ea typeface="Times New Roman" panose="02020603050405020304" pitchFamily="18" charset="0"/>
            </a:endParaRPr>
          </a:p>
          <a:p>
            <a:r>
              <a:rPr lang="it-IT" dirty="0">
                <a:latin typeface="Garamond" panose="02020404030301010803" pitchFamily="18" charset="0"/>
              </a:rPr>
              <a:t>I conflitti possono essere intesi come dei sistemi comunicativi che prendono spunto da premesse contraddittorie. [...] Si può immaginare che nasca un conflitto nel momento in cui due soggetti si contestino reciprocamente un diritto: di precedenza (ad esempio, in classe, per prendere la parola o rispondere all’insegnante), di proprietà, di responsabilità. [...]Un conflitto non è da considerarsi in se stesso un fattore negativo per un sistema sociale ma una possibilità della comunicazione che può contribuire allo sviluppo di un “sistema immunitario”, in quanto evidenzia contraddizioni che altrimenti, cioè non diventando evidenti, potrebbero minare la comunicazione. [...]</a:t>
            </a:r>
          </a:p>
          <a:p>
            <a:r>
              <a:rPr lang="it-IT" dirty="0">
                <a:latin typeface="Garamond" panose="02020404030301010803" pitchFamily="18" charset="0"/>
              </a:rPr>
              <a:t>L’interrogativo che ne scaturisce può essere così formulato: come può proseguire la comunicazione in presenza di un conflitto? La letteratura specialistica e precedenti ricerche ci permettono di osservare tre principali tipologie di prosecuzione in presenza di conflitti</a:t>
            </a:r>
            <a:r>
              <a:rPr lang="it-IT" dirty="0" smtClean="0">
                <a:latin typeface="Garamond" panose="02020404030301010803" pitchFamily="18" charset="0"/>
              </a:rPr>
              <a:t>:</a:t>
            </a:r>
            <a:endParaRPr lang="it-IT" sz="1200" dirty="0">
              <a:latin typeface="Times New Roman" panose="02020603050405020304"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Litigio «Confronto e conflitto con gli altri»</a:t>
            </a:r>
            <a:endParaRPr lang="it-IT" b="1" dirty="0"/>
          </a:p>
        </p:txBody>
      </p:sp>
    </p:spTree>
    <p:extLst>
      <p:ext uri="{BB962C8B-B14F-4D97-AF65-F5344CB8AC3E}">
        <p14:creationId xmlns:p14="http://schemas.microsoft.com/office/powerpoint/2010/main" val="232171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CB26A1C6-1B96-4D33-9BCF-236EF0063666}"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359732"/>
            <a:ext cx="8543926" cy="563231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marL="342900" indent="-342900">
              <a:buAutoNum type="arabicParenR"/>
            </a:pPr>
            <a:r>
              <a:rPr lang="it-IT" dirty="0" smtClean="0">
                <a:solidFill>
                  <a:srgbClr val="4472C4"/>
                </a:solidFill>
                <a:latin typeface="Garamond" panose="02020404030301010803" pitchFamily="18" charset="0"/>
              </a:rPr>
              <a:t>si </a:t>
            </a:r>
            <a:r>
              <a:rPr lang="it-IT" dirty="0">
                <a:solidFill>
                  <a:srgbClr val="4472C4"/>
                </a:solidFill>
                <a:latin typeface="Garamond" panose="02020404030301010803" pitchFamily="18" charset="0"/>
              </a:rPr>
              <a:t>producono forme che tentano di determinare la comunicazione in modo coatto (imposizioni e discriminazioni); 2) la comunicazione riproduce una situazione di stallo e tende così ad impoverirsi </a:t>
            </a:r>
            <a:r>
              <a:rPr lang="it-IT" dirty="0" smtClean="0">
                <a:solidFill>
                  <a:srgbClr val="4472C4"/>
                </a:solidFill>
                <a:latin typeface="Garamond" panose="02020404030301010803" pitchFamily="18" charset="0"/>
              </a:rPr>
              <a:t>fino </a:t>
            </a:r>
            <a:r>
              <a:rPr lang="it-IT" dirty="0">
                <a:solidFill>
                  <a:srgbClr val="4472C4"/>
                </a:solidFill>
                <a:latin typeface="Garamond" panose="02020404030301010803" pitchFamily="18" charset="0"/>
              </a:rPr>
              <a:t>ad una soglia di “collasso” del sistema (gli interlocutori rinunciano ad interagire e il sistema non riesce più a garantire le sue operazioni); 3) la comunicazione continua in forme e modi che permettono di creare un’alternativa allo stallo dovuto al conflitto. Si possono poi presentare casi in cui la comunicazione viene sostituita, ad esempio, da azioni violente, ma in questi casi non si può parlare di prosecuzione della comunicazione ma piuttosto del ricorso ad un suo surrogato</a:t>
            </a:r>
            <a:r>
              <a:rPr lang="it-IT" dirty="0" smtClean="0">
                <a:solidFill>
                  <a:srgbClr val="4472C4"/>
                </a:solidFill>
                <a:latin typeface="Garamond" panose="02020404030301010803" pitchFamily="18" charset="0"/>
              </a:rPr>
              <a:t>.</a:t>
            </a:r>
          </a:p>
          <a:p>
            <a:pPr>
              <a:spcAft>
                <a:spcPts val="0"/>
              </a:spcAft>
            </a:pPr>
            <a:endParaRPr lang="it-IT" sz="1100" b="1" dirty="0" smtClean="0">
              <a:solidFill>
                <a:schemeClr val="tx1"/>
              </a:solidFill>
              <a:latin typeface="Garamond" panose="02020404030301010803" pitchFamily="18" charset="0"/>
              <a:ea typeface="Times New Roman" panose="02020603050405020304" pitchFamily="18" charset="0"/>
            </a:endParaRPr>
          </a:p>
          <a:p>
            <a:pPr>
              <a:spcAft>
                <a:spcPts val="0"/>
              </a:spcAft>
            </a:pPr>
            <a:r>
              <a:rPr lang="it-IT" b="1" dirty="0" smtClean="0">
                <a:solidFill>
                  <a:schemeClr val="tx1"/>
                </a:solidFill>
                <a:latin typeface="Garamond" panose="02020404030301010803" pitchFamily="18" charset="0"/>
                <a:ea typeface="Times New Roman" panose="02020603050405020304" pitchFamily="18" charset="0"/>
              </a:rPr>
              <a:t>Dialogo</a:t>
            </a:r>
            <a:endParaRPr lang="it-IT" dirty="0">
              <a:solidFill>
                <a:schemeClr val="tx1"/>
              </a:solidFill>
              <a:latin typeface="Garamond" panose="02020404030301010803" pitchFamily="18" charset="0"/>
              <a:ea typeface="Times New Roman" panose="02020603050405020304" pitchFamily="18" charset="0"/>
            </a:endParaRPr>
          </a:p>
          <a:p>
            <a:pPr>
              <a:spcAft>
                <a:spcPts val="0"/>
              </a:spcAft>
            </a:pPr>
            <a:r>
              <a:rPr lang="it-IT" i="1" dirty="0">
                <a:solidFill>
                  <a:schemeClr val="tx1"/>
                </a:solidFill>
                <a:latin typeface="Garamond" panose="02020404030301010803" pitchFamily="18" charset="0"/>
                <a:ea typeface="Times New Roman" panose="02020603050405020304" pitchFamily="18" charset="0"/>
              </a:rPr>
              <a:t>Brani tratti da </a:t>
            </a:r>
            <a:r>
              <a:rPr lang="it-IT" dirty="0">
                <a:solidFill>
                  <a:schemeClr val="tx1"/>
                </a:solidFill>
                <a:latin typeface="Garamond" panose="02020404030301010803" pitchFamily="18" charset="0"/>
                <a:ea typeface="Times New Roman" panose="02020603050405020304" pitchFamily="18" charset="0"/>
              </a:rPr>
              <a:t>Vittorio </a:t>
            </a:r>
            <a:r>
              <a:rPr lang="it-IT" dirty="0" err="1">
                <a:solidFill>
                  <a:schemeClr val="tx1"/>
                </a:solidFill>
                <a:latin typeface="Garamond" panose="02020404030301010803" pitchFamily="18" charset="0"/>
                <a:ea typeface="Times New Roman" panose="02020603050405020304" pitchFamily="18" charset="0"/>
              </a:rPr>
              <a:t>Iervese</a:t>
            </a:r>
            <a:r>
              <a:rPr lang="it-IT" i="1" dirty="0">
                <a:solidFill>
                  <a:schemeClr val="tx1"/>
                </a:solidFill>
                <a:latin typeface="Garamond" panose="02020404030301010803" pitchFamily="18" charset="0"/>
                <a:ea typeface="Times New Roman" panose="02020603050405020304" pitchFamily="18" charset="0"/>
              </a:rPr>
              <a:t>, </a:t>
            </a:r>
            <a:r>
              <a:rPr lang="it-IT" b="1" i="1" dirty="0">
                <a:solidFill>
                  <a:schemeClr val="tx1"/>
                </a:solidFill>
                <a:latin typeface="Garamond" panose="02020404030301010803" pitchFamily="18" charset="0"/>
                <a:ea typeface="Times New Roman" panose="02020603050405020304" pitchFamily="18" charset="0"/>
              </a:rPr>
              <a:t>La gestione dialogica dei conflitti</a:t>
            </a:r>
            <a:r>
              <a:rPr lang="it-IT" i="1" dirty="0">
                <a:solidFill>
                  <a:schemeClr val="tx1"/>
                </a:solidFill>
                <a:latin typeface="Garamond" panose="02020404030301010803" pitchFamily="18" charset="0"/>
                <a:ea typeface="Times New Roman" panose="02020603050405020304" pitchFamily="18" charset="0"/>
              </a:rPr>
              <a:t>, in </a:t>
            </a:r>
            <a:r>
              <a:rPr lang="it-IT" b="1" i="1" dirty="0">
                <a:solidFill>
                  <a:schemeClr val="tx1"/>
                </a:solidFill>
                <a:latin typeface="Garamond" panose="02020404030301010803" pitchFamily="18" charset="0"/>
                <a:ea typeface="Times New Roman" panose="02020603050405020304" pitchFamily="18" charset="0"/>
              </a:rPr>
              <a:t>La gestione dialogica del conflitto</a:t>
            </a:r>
            <a:r>
              <a:rPr lang="it-IT" i="1" dirty="0">
                <a:solidFill>
                  <a:schemeClr val="tx1"/>
                </a:solidFill>
                <a:latin typeface="Garamond" panose="02020404030301010803" pitchFamily="18" charset="0"/>
                <a:ea typeface="Times New Roman" panose="02020603050405020304" pitchFamily="18" charset="0"/>
              </a:rPr>
              <a:t>, </a:t>
            </a:r>
            <a:r>
              <a:rPr lang="it-IT" dirty="0">
                <a:solidFill>
                  <a:schemeClr val="tx1"/>
                </a:solidFill>
                <a:latin typeface="Garamond" panose="02020404030301010803" pitchFamily="18" charset="0"/>
                <a:ea typeface="Times New Roman" panose="02020603050405020304" pitchFamily="18" charset="0"/>
              </a:rPr>
              <a:t>La </a:t>
            </a:r>
            <a:r>
              <a:rPr lang="it-IT" dirty="0" smtClean="0">
                <a:solidFill>
                  <a:schemeClr val="tx1"/>
                </a:solidFill>
                <a:latin typeface="Garamond" panose="02020404030301010803" pitchFamily="18" charset="0"/>
                <a:ea typeface="Times New Roman" panose="02020603050405020304" pitchFamily="18" charset="0"/>
              </a:rPr>
              <a:t>Mandragora</a:t>
            </a:r>
            <a:r>
              <a:rPr lang="it-IT" dirty="0">
                <a:solidFill>
                  <a:schemeClr val="tx1"/>
                </a:solidFill>
                <a:latin typeface="Garamond" panose="02020404030301010803" pitchFamily="18" charset="0"/>
                <a:ea typeface="Times New Roman" panose="02020603050405020304" pitchFamily="18" charset="0"/>
              </a:rPr>
              <a:t>, </a:t>
            </a:r>
            <a:r>
              <a:rPr lang="it-IT" dirty="0" smtClean="0">
                <a:solidFill>
                  <a:schemeClr val="tx1"/>
                </a:solidFill>
                <a:latin typeface="Garamond" panose="02020404030301010803" pitchFamily="18" charset="0"/>
                <a:ea typeface="Times New Roman" panose="02020603050405020304" pitchFamily="18" charset="0"/>
              </a:rPr>
              <a:t>2006</a:t>
            </a:r>
          </a:p>
          <a:p>
            <a:pPr>
              <a:spcAft>
                <a:spcPts val="0"/>
              </a:spcAft>
            </a:pPr>
            <a:r>
              <a:rPr lang="it-IT" dirty="0">
                <a:latin typeface="Garamond" panose="02020404030301010803" pitchFamily="18" charset="0"/>
              </a:rPr>
              <a:t>La seconda premessa riguarda il legame tra intenzioni e risultati. La comunicazione, così come è qui intesa, è un processo che non può essere determinato dalle intenzioni dei singoli partecipanti. ….. L’obiettivo della promozione del dialogo non è la convivenza pacifica dei partecipanti, bensì la costruzione di significati coordinati garantendo a ciascuno di essi l’auto-espressione: quali saranno poi i risultati di questo processo non è dato sapere. Il dialogo può essere inteso come una tecnica promozionale perché incentiva l’auto-espressione personale.</a:t>
            </a:r>
            <a:endParaRPr lang="it-IT" dirty="0">
              <a:solidFill>
                <a:schemeClr val="tx1"/>
              </a:solidFill>
              <a:latin typeface="Garamond" panose="02020404030301010803" pitchFamily="18" charset="0"/>
              <a:ea typeface="Times New Roman" panose="02020603050405020304" pitchFamily="18" charset="0"/>
            </a:endParaRPr>
          </a:p>
          <a:p>
            <a:pPr marL="228600" indent="-228600">
              <a:buAutoNum type="arabicParenR"/>
            </a:pPr>
            <a:endParaRPr lang="it-IT" sz="1200"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endParaRPr>
          </a:p>
          <a:p>
            <a:pPr marL="228600" indent="-228600">
              <a:buAutoNum type="arabicParenR"/>
            </a:pPr>
            <a:endParaRPr lang="it-IT" sz="12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endParaRPr>
          </a:p>
          <a:p>
            <a:pPr algn="just">
              <a:spcAft>
                <a:spcPts val="600"/>
              </a:spcAft>
            </a:pPr>
            <a:endParaRPr lang="it-IT" sz="1200" dirty="0">
              <a:latin typeface="Times New Roman" panose="02020603050405020304"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dirty="0" smtClean="0"/>
              <a:t>Percorso didattico: DIALOGO – UDA / Litigio «Confronto e conflitto con gli altri»</a:t>
            </a:r>
            <a:endParaRPr lang="it-IT" b="1" dirty="0"/>
          </a:p>
        </p:txBody>
      </p:sp>
    </p:spTree>
    <p:extLst>
      <p:ext uri="{BB962C8B-B14F-4D97-AF65-F5344CB8AC3E}">
        <p14:creationId xmlns:p14="http://schemas.microsoft.com/office/powerpoint/2010/main" val="1892943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CB26A1C6-1B96-4D33-9BCF-236EF0063666}"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98598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Per questo scopo, favorisce il rispetto reciproco: in questo senso, il dialogo può essere utilizzato per facilitare la comunicazione anche nei casi in cui siano presenti dei conflitti. Si ritiene cioè che il dialogo, oltre che favorire l’espressione dei partecipanti, possa facilitarne il coordinamento.  [...]Certo, il dialogo, in quanto tecnica che promuove l’espressione della diversità personale, favorisce la moltiplicazione dei punti di vista, quindi fornisce maggiori spunti di conflitto tra i partecipanti, aumenta la complessità delle interazioni e rende più difficile il raggiungimento di un consenso o di un accordo. In secondo luogo, ed in modo opposto, si afferma che il dialogo, inteso come tecnica di mediazione e di prevenzione dei conflitti, abbia successo soltanto come tecnica conservativa, cioè sia soltanto in grado di disinnescare i conflitti e quindi di annullarne le richieste di trasformazione</a:t>
            </a:r>
            <a:r>
              <a:rPr lang="it-IT" dirty="0" smtClean="0">
                <a:latin typeface="Garamond" panose="02020404030301010803" pitchFamily="18" charset="0"/>
              </a:rPr>
              <a:t>.</a:t>
            </a:r>
          </a:p>
          <a:p>
            <a:pPr>
              <a:spcAft>
                <a:spcPts val="0"/>
              </a:spcAft>
            </a:pPr>
            <a:endParaRPr lang="it-IT" sz="1100" b="1" dirty="0" smtClean="0">
              <a:solidFill>
                <a:schemeClr val="tx1"/>
              </a:solidFill>
              <a:latin typeface="Garamond" panose="02020404030301010803" pitchFamily="18" charset="0"/>
              <a:ea typeface="Times New Roman" panose="02020603050405020304" pitchFamily="18" charset="0"/>
            </a:endParaRPr>
          </a:p>
          <a:p>
            <a:pPr>
              <a:spcAft>
                <a:spcPts val="0"/>
              </a:spcAft>
            </a:pPr>
            <a:r>
              <a:rPr lang="it-IT" b="1" dirty="0" smtClean="0">
                <a:solidFill>
                  <a:schemeClr val="tx1"/>
                </a:solidFill>
                <a:latin typeface="Garamond" panose="02020404030301010803" pitchFamily="18" charset="0"/>
                <a:ea typeface="Times New Roman" panose="02020603050405020304" pitchFamily="18" charset="0"/>
              </a:rPr>
              <a:t>Diversità </a:t>
            </a:r>
            <a:r>
              <a:rPr lang="it-IT" b="1" dirty="0">
                <a:solidFill>
                  <a:schemeClr val="tx1"/>
                </a:solidFill>
                <a:latin typeface="Garamond" panose="02020404030301010803" pitchFamily="18" charset="0"/>
                <a:ea typeface="Times New Roman" panose="02020603050405020304" pitchFamily="18" charset="0"/>
              </a:rPr>
              <a:t>e possibilità di espressione</a:t>
            </a:r>
            <a:endParaRPr lang="it-IT" sz="1200" dirty="0">
              <a:solidFill>
                <a:schemeClr val="tx1"/>
              </a:solidFill>
              <a:latin typeface="Times New Roman" panose="02020603050405020304" pitchFamily="18" charset="0"/>
              <a:ea typeface="Times New Roman" panose="02020603050405020304" pitchFamily="18" charset="0"/>
            </a:endParaRPr>
          </a:p>
          <a:p>
            <a:pPr>
              <a:spcAft>
                <a:spcPts val="0"/>
              </a:spcAft>
            </a:pPr>
            <a:r>
              <a:rPr lang="it-IT" i="1" dirty="0">
                <a:solidFill>
                  <a:schemeClr val="tx1"/>
                </a:solidFill>
                <a:latin typeface="Garamond" panose="02020404030301010803" pitchFamily="18" charset="0"/>
                <a:ea typeface="Times New Roman" panose="02020603050405020304" pitchFamily="18" charset="0"/>
              </a:rPr>
              <a:t>Brani tratti da </a:t>
            </a:r>
            <a:r>
              <a:rPr lang="it-IT" dirty="0">
                <a:solidFill>
                  <a:schemeClr val="tx1"/>
                </a:solidFill>
                <a:latin typeface="Garamond" panose="02020404030301010803" pitchFamily="18" charset="0"/>
                <a:ea typeface="Times New Roman" panose="02020603050405020304" pitchFamily="18" charset="0"/>
              </a:rPr>
              <a:t>Vittorio </a:t>
            </a:r>
            <a:r>
              <a:rPr lang="it-IT" dirty="0" err="1">
                <a:solidFill>
                  <a:schemeClr val="tx1"/>
                </a:solidFill>
                <a:latin typeface="Garamond" panose="02020404030301010803" pitchFamily="18" charset="0"/>
                <a:ea typeface="Times New Roman" panose="02020603050405020304" pitchFamily="18" charset="0"/>
              </a:rPr>
              <a:t>Iervese</a:t>
            </a:r>
            <a:r>
              <a:rPr lang="it-IT" i="1" dirty="0">
                <a:solidFill>
                  <a:schemeClr val="tx1"/>
                </a:solidFill>
                <a:latin typeface="Garamond" panose="02020404030301010803" pitchFamily="18" charset="0"/>
                <a:ea typeface="Times New Roman" panose="02020603050405020304" pitchFamily="18" charset="0"/>
              </a:rPr>
              <a:t>, </a:t>
            </a:r>
            <a:r>
              <a:rPr lang="it-IT" b="1" i="1" dirty="0">
                <a:solidFill>
                  <a:schemeClr val="tx1"/>
                </a:solidFill>
                <a:latin typeface="Garamond" panose="02020404030301010803" pitchFamily="18" charset="0"/>
                <a:ea typeface="Times New Roman" panose="02020603050405020304" pitchFamily="18" charset="0"/>
              </a:rPr>
              <a:t>La gestione dialogica dei conflitti</a:t>
            </a:r>
            <a:r>
              <a:rPr lang="it-IT" i="1" dirty="0">
                <a:solidFill>
                  <a:schemeClr val="tx1"/>
                </a:solidFill>
                <a:latin typeface="Garamond" panose="02020404030301010803" pitchFamily="18" charset="0"/>
                <a:ea typeface="Times New Roman" panose="02020603050405020304" pitchFamily="18" charset="0"/>
              </a:rPr>
              <a:t>, in </a:t>
            </a:r>
            <a:r>
              <a:rPr lang="it-IT" b="1" i="1" dirty="0">
                <a:solidFill>
                  <a:schemeClr val="tx1"/>
                </a:solidFill>
                <a:latin typeface="Garamond" panose="02020404030301010803" pitchFamily="18" charset="0"/>
                <a:ea typeface="Times New Roman" panose="02020603050405020304" pitchFamily="18" charset="0"/>
              </a:rPr>
              <a:t>La gestione dialogica del conflitto</a:t>
            </a:r>
            <a:r>
              <a:rPr lang="it-IT" i="1" dirty="0">
                <a:solidFill>
                  <a:schemeClr val="tx1"/>
                </a:solidFill>
                <a:latin typeface="Garamond" panose="02020404030301010803" pitchFamily="18" charset="0"/>
                <a:ea typeface="Times New Roman" panose="02020603050405020304" pitchFamily="18" charset="0"/>
              </a:rPr>
              <a:t>, </a:t>
            </a:r>
            <a:r>
              <a:rPr lang="it-IT" dirty="0">
                <a:solidFill>
                  <a:schemeClr val="tx1"/>
                </a:solidFill>
                <a:latin typeface="Garamond" panose="02020404030301010803" pitchFamily="18" charset="0"/>
                <a:ea typeface="Times New Roman" panose="02020603050405020304" pitchFamily="18" charset="0"/>
              </a:rPr>
              <a:t>La mandragora, </a:t>
            </a:r>
            <a:r>
              <a:rPr lang="it-IT" dirty="0" smtClean="0">
                <a:solidFill>
                  <a:schemeClr val="tx1"/>
                </a:solidFill>
                <a:latin typeface="Garamond" panose="02020404030301010803" pitchFamily="18" charset="0"/>
                <a:ea typeface="Times New Roman" panose="02020603050405020304" pitchFamily="18" charset="0"/>
              </a:rPr>
              <a:t>2006</a:t>
            </a:r>
          </a:p>
          <a:p>
            <a:r>
              <a:rPr lang="it-IT" dirty="0">
                <a:latin typeface="Garamond" panose="02020404030301010803" pitchFamily="18" charset="0"/>
              </a:rPr>
              <a:t>In effetti, il dialogo è una tecnica promozionale in quanto crea una distribuzione equa delle opportunità di partecipazione: così facendo, non elimina i conflitti bensì pone le basi affinché questi possano emergere ed essere trattati mediante ulteriore comunicazione. [...]</a:t>
            </a:r>
          </a:p>
          <a:p>
            <a:pPr>
              <a:spcAft>
                <a:spcPts val="0"/>
              </a:spcAft>
            </a:pPr>
            <a:endParaRPr lang="it-IT" sz="1200" dirty="0">
              <a:solidFill>
                <a:schemeClr val="tx1"/>
              </a:solidFill>
              <a:latin typeface="Times New Roman" panose="02020603050405020304"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dirty="0" smtClean="0"/>
              <a:t>Percorso didattico: DIALOGO – UDA / Litigio «Confronto e conflitto con gli altri»</a:t>
            </a:r>
            <a:endParaRPr lang="it-IT" b="1" dirty="0"/>
          </a:p>
        </p:txBody>
      </p:sp>
    </p:spTree>
    <p:extLst>
      <p:ext uri="{BB962C8B-B14F-4D97-AF65-F5344CB8AC3E}">
        <p14:creationId xmlns:p14="http://schemas.microsoft.com/office/powerpoint/2010/main" val="2110338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CB26A1C6-1B96-4D33-9BCF-236EF0063666}"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52431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Il dialogo non si risolve nella ricerca di un’armonizzazione o nella ricostituzione di una coerenza. Da una parte, obiettivo del dialogo non è l’annullamento dei conflitti e tanto meno del dissenso. Dall’altra parte, le aspettative non sono di produrre un cambiamento, bensì di confermare e sostenere le singole persone per permettere loro di partecipare attivamente. Il dialogo non si orienta alla distinzione cambiamento/conservazione ma sostiene l’espressione della diversità personale, ricerca il coordinamento, favorisce la creatività per consentire alla comunicazione di proseguire nonostante l’azione parassitaria dei conflitti.</a:t>
            </a:r>
          </a:p>
          <a:p>
            <a:r>
              <a:rPr lang="it-IT" dirty="0">
                <a:latin typeface="Garamond" panose="02020404030301010803" pitchFamily="18" charset="0"/>
              </a:rPr>
              <a:t>Primariamente, il dialogo consiste (1) nel garantire ai soggetti coinvolti nell’interazione un’equa distribuzione delle opportunità di partecipazione e, nel contempo, (2) favorire il decentramento dei punti di vista, permettendo così ai partecipanti di accettare e prendere in considerazione la diversità altrui. Il dialogo è quindi una forma di comunicazione caratterizzata dall’affermazione di possibilità di espressione e dalla fiducia che l’espressione sia accettata dagli altri partecipanti e quindi possa essere un contributo significativo per la comunicazione. Il dialogo cerca di contenere l’incertezza che rischia di paralizzare l’agire, propria dei conflitti, mediante il ricorso alla fiducia. In questo senso, il dialogo favorisce soluzioni coordinate. La costruzione della fiducia, insieme alla ricerca di alternative praticabili</a:t>
            </a:r>
            <a:endParaRPr lang="it-IT" sz="1200" dirty="0">
              <a:solidFill>
                <a:schemeClr val="tx1"/>
              </a:solidFill>
              <a:latin typeface="Garamond" panose="02020404030301010803"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dirty="0" smtClean="0"/>
              <a:t>Percorso didattico: DIALOGO – UDA / Litigio «Confronto e conflitto con gli altri»</a:t>
            </a:r>
            <a:endParaRPr lang="it-IT" b="1" dirty="0"/>
          </a:p>
        </p:txBody>
      </p:sp>
    </p:spTree>
    <p:extLst>
      <p:ext uri="{BB962C8B-B14F-4D97-AF65-F5344CB8AC3E}">
        <p14:creationId xmlns:p14="http://schemas.microsoft.com/office/powerpoint/2010/main" val="1152200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CB26A1C6-1B96-4D33-9BCF-236EF0063666}"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9</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24731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nella comunicazione, sono due effetti del dialogo. Bisogna però specificare che fiducia non significa affidarsi all’altro, bensì alle proprie aspettative dell’altro: la fiducia è una forma d’investimento nella comunicazione, nello specifico del dialogo, in una forma di comunicazione in grado di garantire il rispetto dei partecipanti e favorire la loro espressione.</a:t>
            </a:r>
          </a:p>
          <a:p>
            <a:r>
              <a:rPr lang="it-IT" dirty="0">
                <a:latin typeface="Garamond" panose="02020404030301010803" pitchFamily="18" charset="0"/>
              </a:rPr>
              <a:t> Oltre all’equa distribuzione della partecipazione e all’empatia, la letteratura specialistica indica azioni specifiche che definiscono la tecnica del dialogo. In particolare, nel dialogo si afferma: 1) un intenso e continuo interesse per il chiarimento dei punti di vista e per la verifica della comprensione reciproca; 2) un’idea di ascolto che non sia soltanto una forma passiva di esperienza; 3) un’attenzione per l’espressione della comprensione dell’azione altrui attraverso altra azione (feedback); 4) un atteggiamento non valutativo e un’assunzione di responsabilità personale in riferimento ai significati delle azioni.</a:t>
            </a:r>
          </a:p>
          <a:p>
            <a:r>
              <a:rPr lang="it-IT" dirty="0">
                <a:latin typeface="Garamond" panose="02020404030301010803" pitchFamily="18" charset="0"/>
              </a:rPr>
              <a:t>Il dialogo si presenta quindi come una forma di comunicazione in grado di proporre una gestione non violenta dei conflitti non perché propone soluzioni dirette dei problemi, ma perché permette di far esprimere tutti nella diversità, ne ribadisce il rispetto, permette di stabilire intensità tra i partecipanti e invita al coordinamento dei rispettivi punti di vista.</a:t>
            </a: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dirty="0" smtClean="0"/>
              <a:t>Percorso didattico: DIALOGO – UDA / Litigio «Confronto e conflitto con gli altri»</a:t>
            </a:r>
            <a:endParaRPr lang="it-IT" b="1" dirty="0"/>
          </a:p>
        </p:txBody>
      </p:sp>
    </p:spTree>
    <p:extLst>
      <p:ext uri="{BB962C8B-B14F-4D97-AF65-F5344CB8AC3E}">
        <p14:creationId xmlns:p14="http://schemas.microsoft.com/office/powerpoint/2010/main" val="2670641427"/>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CMM_Cittadinanza_U1.pptx" id="{F3DA9416-EC5B-458A-A86B-78426769E64B}" vid="{8D487880-EEB7-4A99-895D-64EBF4FFBE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113BFC-66CE-4CD7-A36C-32BB389EA2A7}">
  <ds:schemaRefs>
    <ds:schemaRef ds:uri="http://schemas.microsoft.com/office/2006/documentManagement/types"/>
    <ds:schemaRef ds:uri="http://purl.org/dc/terms/"/>
    <ds:schemaRef ds:uri="43f2dd92-7763-4bff-8f1b-6d6609a9b2be"/>
    <ds:schemaRef ds:uri="http://purl.org/dc/dcmitype/"/>
    <ds:schemaRef ds:uri="a7199cc5-02f3-45e2-a878-f43d72996dca"/>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35D53B7-CFB7-49A3-8D2C-1FB75585C0D9}">
  <ds:schemaRefs>
    <ds:schemaRef ds:uri="http://schemas.microsoft.com/sharepoint/v3/contenttype/forms"/>
  </ds:schemaRefs>
</ds:datastoreItem>
</file>

<file path=customXml/itemProps3.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FCMM_Cittadinanza_U1</Template>
  <TotalTime>614</TotalTime>
  <Words>3790</Words>
  <Application>Microsoft Office PowerPoint</Application>
  <PresentationFormat>A4 (21x29,7 cm)</PresentationFormat>
  <Paragraphs>189</Paragraphs>
  <Slides>20</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20</vt:i4>
      </vt:variant>
    </vt:vector>
  </HeadingPairs>
  <TitlesOfParts>
    <vt:vector size="26" baseType="lpstr">
      <vt:lpstr>Arial</vt:lpstr>
      <vt:lpstr>Calibri</vt:lpstr>
      <vt:lpstr>Garamond</vt:lpstr>
      <vt:lpstr>Symbol</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FCMM_Cittadinanza_U2</dc:title>
  <dc:creator>Federico Defendenti</dc:creator>
  <cp:lastModifiedBy>Maria Grazia Tanara</cp:lastModifiedBy>
  <cp:revision>75</cp:revision>
  <dcterms:created xsi:type="dcterms:W3CDTF">2021-02-15T14:09:09Z</dcterms:created>
  <dcterms:modified xsi:type="dcterms:W3CDTF">2021-12-13T10:04:35Z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